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 id="2147483789" r:id="rId4"/>
    <p:sldMasterId id="2147483801" r:id="rId5"/>
    <p:sldMasterId id="2147483813" r:id="rId6"/>
    <p:sldMasterId id="2147483825" r:id="rId7"/>
    <p:sldMasterId id="2147483837" r:id="rId8"/>
    <p:sldMasterId id="2147483849" r:id="rId9"/>
  </p:sldMasterIdLst>
  <p:notesMasterIdLst>
    <p:notesMasterId r:id="rId18"/>
  </p:notesMasterIdLst>
  <p:handoutMasterIdLst>
    <p:handoutMasterId r:id="rId19"/>
  </p:handoutMasterIdLst>
  <p:sldIdLst>
    <p:sldId id="268" r:id="rId10"/>
    <p:sldId id="272" r:id="rId11"/>
    <p:sldId id="276" r:id="rId12"/>
    <p:sldId id="277" r:id="rId13"/>
    <p:sldId id="279" r:id="rId14"/>
    <p:sldId id="278" r:id="rId15"/>
    <p:sldId id="271" r:id="rId16"/>
    <p:sldId id="266" r:id="rId17"/>
  </p:sldIdLst>
  <p:sldSz cx="12187238"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orient="horz" pos="1275">
          <p15:clr>
            <a:srgbClr val="A4A3A4"/>
          </p15:clr>
        </p15:guide>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97" userDrawn="1">
          <p15:clr>
            <a:srgbClr val="A4A3A4"/>
          </p15:clr>
        </p15:guide>
        <p15:guide id="8" pos="91">
          <p15:clr>
            <a:srgbClr val="A4A3A4"/>
          </p15:clr>
        </p15:guide>
        <p15:guide id="9" pos="7585">
          <p15:clr>
            <a:srgbClr val="A4A3A4"/>
          </p15:clr>
        </p15:guide>
        <p15:guide id="10" pos="3839">
          <p15:clr>
            <a:srgbClr val="A4A3A4"/>
          </p15:clr>
        </p15:guide>
        <p15:guide id="11" pos="204">
          <p15:clr>
            <a:srgbClr val="A4A3A4"/>
          </p15:clr>
        </p15:guide>
        <p15:guide id="12" pos="7472">
          <p15:clr>
            <a:srgbClr val="A4A3A4"/>
          </p15:clr>
        </p15:guide>
        <p15:guide id="13" orient="horz" pos="4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8446" autoAdjust="0"/>
  </p:normalViewPr>
  <p:slideViewPr>
    <p:cSldViewPr snapToGrid="0" snapToObjects="1">
      <p:cViewPr varScale="1">
        <p:scale>
          <a:sx n="71" d="100"/>
          <a:sy n="71" d="100"/>
        </p:scale>
        <p:origin x="804" y="84"/>
      </p:cViewPr>
      <p:guideLst>
        <p:guide orient="horz" pos="391"/>
        <p:guide orient="horz" pos="1275"/>
        <p:guide orient="horz" pos="3929"/>
        <p:guide orient="horz" pos="2160"/>
        <p:guide orient="horz" pos="3045"/>
        <p:guide orient="horz" pos="4269"/>
        <p:guide orient="horz" pos="3997"/>
        <p:guide pos="91"/>
        <p:guide pos="7585"/>
        <p:guide pos="3839"/>
        <p:guide pos="204"/>
        <p:guide pos="7472"/>
        <p:guide orient="horz" pos="48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Hashing </a:t>
            </a:r>
            <a:r>
              <a:rPr lang="en-US" sz="1400" b="1" dirty="0" smtClean="0"/>
              <a:t>Throughput</a:t>
            </a:r>
            <a:endParaRPr lang="en-US"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Hashing Throughput</c:v>
                </c:pt>
              </c:strCache>
            </c:strRef>
          </c:tx>
          <c:spPr>
            <a:solidFill>
              <a:schemeClr val="accent1"/>
            </a:solidFill>
            <a:ln>
              <a:noFill/>
            </a:ln>
            <a:effectLst/>
          </c:spPr>
          <c:invertIfNegative val="0"/>
          <c:cat>
            <c:strRef>
              <c:f>Sheet1!$A$2:$A$7</c:f>
              <c:strCache>
                <c:ptCount val="6"/>
                <c:pt idx="0">
                  <c:v>Modulo</c:v>
                </c:pt>
                <c:pt idx="1">
                  <c:v>Multiply-Shift</c:v>
                </c:pt>
                <c:pt idx="2">
                  <c:v>Murmur</c:v>
                </c:pt>
                <c:pt idx="3">
                  <c:v>Simple Tabulation</c:v>
                </c:pt>
                <c:pt idx="4">
                  <c:v>LookUp3</c:v>
                </c:pt>
                <c:pt idx="5">
                  <c:v>City</c:v>
                </c:pt>
              </c:strCache>
            </c:strRef>
          </c:cat>
          <c:val>
            <c:numRef>
              <c:f>Sheet1!$B$2:$B$7</c:f>
              <c:numCache>
                <c:formatCode>General</c:formatCode>
                <c:ptCount val="6"/>
                <c:pt idx="0">
                  <c:v>1933.5</c:v>
                </c:pt>
                <c:pt idx="1">
                  <c:v>415.7</c:v>
                </c:pt>
                <c:pt idx="2">
                  <c:v>226.7</c:v>
                </c:pt>
                <c:pt idx="3">
                  <c:v>58.4</c:v>
                </c:pt>
                <c:pt idx="4">
                  <c:v>118.2</c:v>
                </c:pt>
                <c:pt idx="5">
                  <c:v>118.4</c:v>
                </c:pt>
              </c:numCache>
            </c:numRef>
          </c:val>
          <c:extLst>
            <c:ext xmlns:c16="http://schemas.microsoft.com/office/drawing/2014/chart" uri="{C3380CC4-5D6E-409C-BE32-E72D297353CC}">
              <c16:uniqueId val="{00000000-2788-4FAE-ADA2-6FBB205A2B20}"/>
            </c:ext>
          </c:extLst>
        </c:ser>
        <c:dLbls>
          <c:showLegendKey val="0"/>
          <c:showVal val="0"/>
          <c:showCatName val="0"/>
          <c:showSerName val="0"/>
          <c:showPercent val="0"/>
          <c:showBubbleSize val="0"/>
        </c:dLbls>
        <c:gapWidth val="150"/>
        <c:overlap val="-27"/>
        <c:axId val="1135841535"/>
        <c:axId val="1135851103"/>
      </c:barChart>
      <c:catAx>
        <c:axId val="113584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35851103"/>
        <c:crosses val="autoZero"/>
        <c:auto val="1"/>
        <c:lblAlgn val="ctr"/>
        <c:lblOffset val="100"/>
        <c:noMultiLvlLbl val="0"/>
      </c:catAx>
      <c:valAx>
        <c:axId val="1135851103"/>
        <c:scaling>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smtClean="0"/>
                  <a:t>Million</a:t>
                </a:r>
                <a:r>
                  <a:rPr lang="en-US" sz="1400" b="1" baseline="0" dirty="0" smtClean="0"/>
                  <a:t> 64bit keys/s</a:t>
                </a:r>
                <a:endParaRPr lang="en-US" sz="1400" b="1" dirty="0"/>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584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baseline="0" dirty="0" smtClean="0"/>
              <a:t>Insertions via Linear Probing</a:t>
            </a:r>
            <a:endParaRPr lang="en-US" sz="1400" b="1" baseline="0"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Linear</c:v>
                </c:pt>
              </c:strCache>
            </c:strRef>
          </c:tx>
          <c:spPr>
            <a:solidFill>
              <a:schemeClr val="accent1"/>
            </a:solidFill>
            <a:ln>
              <a:noFill/>
            </a:ln>
            <a:effectLst/>
          </c:spPr>
          <c:invertIfNegative val="0"/>
          <c:cat>
            <c:strRef>
              <c:f>Sheet1!$A$2:$A$7</c:f>
              <c:strCache>
                <c:ptCount val="6"/>
                <c:pt idx="0">
                  <c:v>Modulo</c:v>
                </c:pt>
                <c:pt idx="1">
                  <c:v>Multiply-Shift</c:v>
                </c:pt>
                <c:pt idx="2">
                  <c:v>Murmur</c:v>
                </c:pt>
                <c:pt idx="3">
                  <c:v>Simple Tabulation</c:v>
                </c:pt>
                <c:pt idx="4">
                  <c:v>LookUp3</c:v>
                </c:pt>
                <c:pt idx="5">
                  <c:v>City</c:v>
                </c:pt>
              </c:strCache>
            </c:strRef>
          </c:cat>
          <c:val>
            <c:numRef>
              <c:f>Sheet1!$B$2:$B$7</c:f>
              <c:numCache>
                <c:formatCode>General</c:formatCode>
                <c:ptCount val="6"/>
                <c:pt idx="0">
                  <c:v>1</c:v>
                </c:pt>
                <c:pt idx="1">
                  <c:v>1</c:v>
                </c:pt>
                <c:pt idx="2">
                  <c:v>2.1735000000000002</c:v>
                </c:pt>
                <c:pt idx="3">
                  <c:v>2.1583999999999999</c:v>
                </c:pt>
                <c:pt idx="4">
                  <c:v>2.1678000000000002</c:v>
                </c:pt>
                <c:pt idx="5">
                  <c:v>2.1634000000000002</c:v>
                </c:pt>
              </c:numCache>
            </c:numRef>
          </c:val>
          <c:extLst>
            <c:ext xmlns:c16="http://schemas.microsoft.com/office/drawing/2014/chart" uri="{C3380CC4-5D6E-409C-BE32-E72D297353CC}">
              <c16:uniqueId val="{00000000-A161-475F-ABA0-E3EAFB2C85B5}"/>
            </c:ext>
          </c:extLst>
        </c:ser>
        <c:ser>
          <c:idx val="1"/>
          <c:order val="1"/>
          <c:tx>
            <c:strRef>
              <c:f>Sheet1!$C$1</c:f>
              <c:strCache>
                <c:ptCount val="1"/>
                <c:pt idx="0">
                  <c:v>Random</c:v>
                </c:pt>
              </c:strCache>
            </c:strRef>
          </c:tx>
          <c:spPr>
            <a:solidFill>
              <a:schemeClr val="accent2"/>
            </a:solidFill>
            <a:ln>
              <a:noFill/>
            </a:ln>
            <a:effectLst/>
          </c:spPr>
          <c:invertIfNegative val="0"/>
          <c:cat>
            <c:strRef>
              <c:f>Sheet1!$A$2:$A$7</c:f>
              <c:strCache>
                <c:ptCount val="6"/>
                <c:pt idx="0">
                  <c:v>Modulo</c:v>
                </c:pt>
                <c:pt idx="1">
                  <c:v>Multiply-Shift</c:v>
                </c:pt>
                <c:pt idx="2">
                  <c:v>Murmur</c:v>
                </c:pt>
                <c:pt idx="3">
                  <c:v>Simple Tabulation</c:v>
                </c:pt>
                <c:pt idx="4">
                  <c:v>LookUp3</c:v>
                </c:pt>
                <c:pt idx="5">
                  <c:v>City</c:v>
                </c:pt>
              </c:strCache>
            </c:strRef>
          </c:cat>
          <c:val>
            <c:numRef>
              <c:f>Sheet1!$C$2:$C$7</c:f>
              <c:numCache>
                <c:formatCode>General</c:formatCode>
                <c:ptCount val="6"/>
                <c:pt idx="0">
                  <c:v>2.1686000000000001</c:v>
                </c:pt>
                <c:pt idx="1">
                  <c:v>2.1616</c:v>
                </c:pt>
                <c:pt idx="2">
                  <c:v>2.1741999999999999</c:v>
                </c:pt>
                <c:pt idx="3">
                  <c:v>2.1602000000000001</c:v>
                </c:pt>
                <c:pt idx="4">
                  <c:v>2.1598999999999999</c:v>
                </c:pt>
                <c:pt idx="5">
                  <c:v>2.1694</c:v>
                </c:pt>
              </c:numCache>
            </c:numRef>
          </c:val>
          <c:extLst>
            <c:ext xmlns:c16="http://schemas.microsoft.com/office/drawing/2014/chart" uri="{C3380CC4-5D6E-409C-BE32-E72D297353CC}">
              <c16:uniqueId val="{00000001-A161-475F-ABA0-E3EAFB2C85B5}"/>
            </c:ext>
          </c:extLst>
        </c:ser>
        <c:ser>
          <c:idx val="2"/>
          <c:order val="2"/>
          <c:tx>
            <c:strRef>
              <c:f>Sheet1!$D$1</c:f>
              <c:strCache>
                <c:ptCount val="1"/>
                <c:pt idx="0">
                  <c:v>Grid</c:v>
                </c:pt>
              </c:strCache>
            </c:strRef>
          </c:tx>
          <c:spPr>
            <a:solidFill>
              <a:schemeClr val="accent3"/>
            </a:solidFill>
            <a:ln>
              <a:noFill/>
            </a:ln>
            <a:effectLst/>
          </c:spPr>
          <c:invertIfNegative val="0"/>
          <c:cat>
            <c:strRef>
              <c:f>Sheet1!$A$2:$A$7</c:f>
              <c:strCache>
                <c:ptCount val="6"/>
                <c:pt idx="0">
                  <c:v>Modulo</c:v>
                </c:pt>
                <c:pt idx="1">
                  <c:v>Multiply-Shift</c:v>
                </c:pt>
                <c:pt idx="2">
                  <c:v>Murmur</c:v>
                </c:pt>
                <c:pt idx="3">
                  <c:v>Simple Tabulation</c:v>
                </c:pt>
                <c:pt idx="4">
                  <c:v>LookUp3</c:v>
                </c:pt>
                <c:pt idx="5">
                  <c:v>City</c:v>
                </c:pt>
              </c:strCache>
            </c:strRef>
          </c:cat>
          <c:val>
            <c:numRef>
              <c:f>Sheet1!$D$2:$D$7</c:f>
              <c:numCache>
                <c:formatCode>General</c:formatCode>
                <c:ptCount val="6"/>
                <c:pt idx="0">
                  <c:v>0</c:v>
                </c:pt>
                <c:pt idx="1">
                  <c:v>1.6416999999999999</c:v>
                </c:pt>
                <c:pt idx="2">
                  <c:v>2.1677</c:v>
                </c:pt>
                <c:pt idx="3">
                  <c:v>2.2044999999999999</c:v>
                </c:pt>
                <c:pt idx="4">
                  <c:v>2.1713</c:v>
                </c:pt>
                <c:pt idx="5">
                  <c:v>2.1661000000000001</c:v>
                </c:pt>
              </c:numCache>
            </c:numRef>
          </c:val>
          <c:extLst>
            <c:ext xmlns:c16="http://schemas.microsoft.com/office/drawing/2014/chart" uri="{C3380CC4-5D6E-409C-BE32-E72D297353CC}">
              <c16:uniqueId val="{00000002-A161-475F-ABA0-E3EAFB2C85B5}"/>
            </c:ext>
          </c:extLst>
        </c:ser>
        <c:ser>
          <c:idx val="3"/>
          <c:order val="3"/>
          <c:tx>
            <c:strRef>
              <c:f>Sheet1!$E$1</c:f>
              <c:strCache>
                <c:ptCount val="1"/>
                <c:pt idx="0">
                  <c:v>Reverse Grid</c:v>
                </c:pt>
              </c:strCache>
            </c:strRef>
          </c:tx>
          <c:spPr>
            <a:solidFill>
              <a:schemeClr val="accent4"/>
            </a:solidFill>
            <a:ln>
              <a:noFill/>
            </a:ln>
            <a:effectLst/>
          </c:spPr>
          <c:invertIfNegative val="0"/>
          <c:cat>
            <c:strRef>
              <c:f>Sheet1!$A$2:$A$7</c:f>
              <c:strCache>
                <c:ptCount val="6"/>
                <c:pt idx="0">
                  <c:v>Modulo</c:v>
                </c:pt>
                <c:pt idx="1">
                  <c:v>Multiply-Shift</c:v>
                </c:pt>
                <c:pt idx="2">
                  <c:v>Murmur</c:v>
                </c:pt>
                <c:pt idx="3">
                  <c:v>Simple Tabulation</c:v>
                </c:pt>
                <c:pt idx="4">
                  <c:v>LookUp3</c:v>
                </c:pt>
                <c:pt idx="5">
                  <c:v>City</c:v>
                </c:pt>
              </c:strCache>
            </c:strRef>
          </c:cat>
          <c:val>
            <c:numRef>
              <c:f>Sheet1!$E$2:$E$7</c:f>
              <c:numCache>
                <c:formatCode>General</c:formatCode>
                <c:ptCount val="6"/>
                <c:pt idx="0">
                  <c:v>0</c:v>
                </c:pt>
                <c:pt idx="1">
                  <c:v>17.0139</c:v>
                </c:pt>
                <c:pt idx="2">
                  <c:v>2.1682999999999999</c:v>
                </c:pt>
                <c:pt idx="3">
                  <c:v>2.1368999999999998</c:v>
                </c:pt>
                <c:pt idx="4">
                  <c:v>2.1667000000000001</c:v>
                </c:pt>
                <c:pt idx="5">
                  <c:v>2.1659000000000002</c:v>
                </c:pt>
              </c:numCache>
            </c:numRef>
          </c:val>
          <c:extLst>
            <c:ext xmlns:c16="http://schemas.microsoft.com/office/drawing/2014/chart" uri="{C3380CC4-5D6E-409C-BE32-E72D297353CC}">
              <c16:uniqueId val="{00000003-A161-475F-ABA0-E3EAFB2C85B5}"/>
            </c:ext>
          </c:extLst>
        </c:ser>
        <c:dLbls>
          <c:showLegendKey val="0"/>
          <c:showVal val="0"/>
          <c:showCatName val="0"/>
          <c:showSerName val="0"/>
          <c:showPercent val="0"/>
          <c:showBubbleSize val="0"/>
        </c:dLbls>
        <c:gapWidth val="219"/>
        <c:overlap val="-27"/>
        <c:axId val="1359041455"/>
        <c:axId val="1359040207"/>
      </c:barChart>
      <c:catAx>
        <c:axId val="135904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59040207"/>
        <c:crosses val="autoZero"/>
        <c:auto val="1"/>
        <c:lblAlgn val="ctr"/>
        <c:lblOffset val="100"/>
        <c:noMultiLvlLbl val="0"/>
      </c:catAx>
      <c:valAx>
        <c:axId val="135904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smtClean="0"/>
                  <a:t>#Average</a:t>
                </a:r>
                <a:r>
                  <a:rPr lang="en-US" sz="1400" b="1" baseline="0" dirty="0" smtClean="0"/>
                  <a:t> Probes</a:t>
                </a:r>
                <a:endParaRPr lang="en-US" sz="1400" b="1" dirty="0"/>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9041455"/>
        <c:crosses val="autoZero"/>
        <c:crossBetween val="between"/>
      </c:valAx>
      <c:spPr>
        <a:noFill/>
        <a:ln>
          <a:noFill/>
        </a:ln>
        <a:effectLst/>
      </c:spPr>
    </c:plotArea>
    <c:legend>
      <c:legendPos val="b"/>
      <c:layout>
        <c:manualLayout>
          <c:xMode val="edge"/>
          <c:yMode val="edge"/>
          <c:x val="0.44873141488077661"/>
          <c:y val="0.17822302527482028"/>
          <c:w val="0.49065450183404469"/>
          <c:h val="0.193202653239941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Hashing </a:t>
            </a:r>
            <a:r>
              <a:rPr lang="en-US" sz="1600" b="1" dirty="0" smtClean="0"/>
              <a:t>Throughput</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Hashing Throughput</c:v>
                </c:pt>
              </c:strCache>
            </c:strRef>
          </c:tx>
          <c:spPr>
            <a:solidFill>
              <a:schemeClr val="accent1"/>
            </a:solidFill>
            <a:ln>
              <a:noFill/>
            </a:ln>
            <a:effectLst/>
          </c:spPr>
          <c:invertIfNegative val="0"/>
          <c:dPt>
            <c:idx val="6"/>
            <c:invertIfNegative val="0"/>
            <c:bubble3D val="0"/>
            <c:spPr>
              <a:solidFill>
                <a:srgbClr val="007A96"/>
              </a:solidFill>
              <a:ln>
                <a:noFill/>
              </a:ln>
              <a:effectLst/>
            </c:spPr>
            <c:extLst>
              <c:ext xmlns:c16="http://schemas.microsoft.com/office/drawing/2014/chart" uri="{C3380CC4-5D6E-409C-BE32-E72D297353CC}">
                <c16:uniqueId val="{00000001-E587-4541-8B39-6DAC241285EB}"/>
              </c:ext>
            </c:extLst>
          </c:dPt>
          <c:dPt>
            <c:idx val="7"/>
            <c:invertIfNegative val="0"/>
            <c:bubble3D val="0"/>
            <c:spPr>
              <a:solidFill>
                <a:srgbClr val="007A96"/>
              </a:solidFill>
              <a:ln>
                <a:noFill/>
              </a:ln>
              <a:effectLst/>
            </c:spPr>
            <c:extLst>
              <c:ext xmlns:c16="http://schemas.microsoft.com/office/drawing/2014/chart" uri="{C3380CC4-5D6E-409C-BE32-E72D297353CC}">
                <c16:uniqueId val="{00000003-E587-4541-8B39-6DAC241285EB}"/>
              </c:ext>
            </c:extLst>
          </c:dPt>
          <c:cat>
            <c:strRef>
              <c:f>Sheet1!$A$2:$A$9</c:f>
              <c:strCache>
                <c:ptCount val="8"/>
                <c:pt idx="0">
                  <c:v>Modulo</c:v>
                </c:pt>
                <c:pt idx="1">
                  <c:v>Multiply-Shift</c:v>
                </c:pt>
                <c:pt idx="2">
                  <c:v>Murmur</c:v>
                </c:pt>
                <c:pt idx="3">
                  <c:v>Simple Tabulation</c:v>
                </c:pt>
                <c:pt idx="4">
                  <c:v>LookUp3</c:v>
                </c:pt>
                <c:pt idx="5">
                  <c:v>City</c:v>
                </c:pt>
                <c:pt idx="6">
                  <c:v>FPGA
(6.5 GB/s)</c:v>
                </c:pt>
                <c:pt idx="7">
                  <c:v>FPGA
(25.6 GB/s)</c:v>
                </c:pt>
              </c:strCache>
            </c:strRef>
          </c:cat>
          <c:val>
            <c:numRef>
              <c:f>Sheet1!$B$2:$B$9</c:f>
              <c:numCache>
                <c:formatCode>General</c:formatCode>
                <c:ptCount val="8"/>
                <c:pt idx="0">
                  <c:v>1933.5</c:v>
                </c:pt>
                <c:pt idx="1">
                  <c:v>415.7</c:v>
                </c:pt>
                <c:pt idx="2">
                  <c:v>226.7</c:v>
                </c:pt>
                <c:pt idx="3">
                  <c:v>58.4</c:v>
                </c:pt>
                <c:pt idx="4">
                  <c:v>118.2</c:v>
                </c:pt>
                <c:pt idx="5">
                  <c:v>118.4</c:v>
                </c:pt>
                <c:pt idx="6">
                  <c:v>386.9</c:v>
                </c:pt>
                <c:pt idx="7">
                  <c:v>1600</c:v>
                </c:pt>
              </c:numCache>
            </c:numRef>
          </c:val>
          <c:extLst>
            <c:ext xmlns:c16="http://schemas.microsoft.com/office/drawing/2014/chart" uri="{C3380CC4-5D6E-409C-BE32-E72D297353CC}">
              <c16:uniqueId val="{00000004-E587-4541-8B39-6DAC241285EB}"/>
            </c:ext>
          </c:extLst>
        </c:ser>
        <c:dLbls>
          <c:showLegendKey val="0"/>
          <c:showVal val="0"/>
          <c:showCatName val="0"/>
          <c:showSerName val="0"/>
          <c:showPercent val="0"/>
          <c:showBubbleSize val="0"/>
        </c:dLbls>
        <c:gapWidth val="100"/>
        <c:overlap val="-27"/>
        <c:axId val="1135841535"/>
        <c:axId val="1135851103"/>
      </c:barChart>
      <c:catAx>
        <c:axId val="113584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35851103"/>
        <c:crosses val="autoZero"/>
        <c:auto val="1"/>
        <c:lblAlgn val="ctr"/>
        <c:lblOffset val="100"/>
        <c:noMultiLvlLbl val="0"/>
      </c:catAx>
      <c:valAx>
        <c:axId val="1135851103"/>
        <c:scaling>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smtClean="0"/>
                  <a:t>Million</a:t>
                </a:r>
                <a:r>
                  <a:rPr lang="en-US" sz="1600" b="1" baseline="0" dirty="0" smtClean="0"/>
                  <a:t> 64bit keys/s</a:t>
                </a:r>
                <a:endParaRPr lang="en-US" sz="1600" b="1"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584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Average Hash Table Build </a:t>
            </a:r>
            <a:r>
              <a:rPr lang="en-US" sz="1600" b="1" dirty="0" smtClean="0"/>
              <a:t>Times</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Hash Table Build Times (ms)</c:v>
                </c:pt>
              </c:strCache>
            </c:strRef>
          </c:tx>
          <c:spPr>
            <a:solidFill>
              <a:schemeClr val="accent1"/>
            </a:solidFill>
            <a:ln>
              <a:noFill/>
            </a:ln>
            <a:effectLst/>
          </c:spPr>
          <c:invertIfNegative val="0"/>
          <c:dPt>
            <c:idx val="6"/>
            <c:invertIfNegative val="0"/>
            <c:bubble3D val="0"/>
            <c:spPr>
              <a:solidFill>
                <a:srgbClr val="007A96"/>
              </a:solidFill>
              <a:ln>
                <a:noFill/>
              </a:ln>
              <a:effectLst/>
            </c:spPr>
            <c:extLst>
              <c:ext xmlns:c16="http://schemas.microsoft.com/office/drawing/2014/chart" uri="{C3380CC4-5D6E-409C-BE32-E72D297353CC}">
                <c16:uniqueId val="{00000001-5E17-4480-8C33-ADA1CABB8826}"/>
              </c:ext>
            </c:extLst>
          </c:dPt>
          <c:cat>
            <c:strRef>
              <c:f>Sheet1!$A$2:$A$8</c:f>
              <c:strCache>
                <c:ptCount val="7"/>
                <c:pt idx="0">
                  <c:v>Modulo</c:v>
                </c:pt>
                <c:pt idx="1">
                  <c:v>Multiply-Shift</c:v>
                </c:pt>
                <c:pt idx="2">
                  <c:v>Murmur</c:v>
                </c:pt>
                <c:pt idx="3">
                  <c:v>Simple Tabulation</c:v>
                </c:pt>
                <c:pt idx="4">
                  <c:v>LookUp3</c:v>
                </c:pt>
                <c:pt idx="5">
                  <c:v>City</c:v>
                </c:pt>
                <c:pt idx="6">
                  <c:v>FPGA
(6.5 GB/s)</c:v>
                </c:pt>
              </c:strCache>
            </c:strRef>
          </c:cat>
          <c:val>
            <c:numRef>
              <c:f>Sheet1!$B$2:$B$8</c:f>
              <c:numCache>
                <c:formatCode>General</c:formatCode>
                <c:ptCount val="7"/>
                <c:pt idx="0">
                  <c:v>0</c:v>
                </c:pt>
                <c:pt idx="1">
                  <c:v>30.93</c:v>
                </c:pt>
                <c:pt idx="2">
                  <c:v>31.79</c:v>
                </c:pt>
                <c:pt idx="3">
                  <c:v>60.83</c:v>
                </c:pt>
                <c:pt idx="4">
                  <c:v>40.549999999999997</c:v>
                </c:pt>
                <c:pt idx="5">
                  <c:v>40.549999999999997</c:v>
                </c:pt>
                <c:pt idx="6">
                  <c:v>24.23</c:v>
                </c:pt>
              </c:numCache>
            </c:numRef>
          </c:val>
          <c:extLst>
            <c:ext xmlns:c16="http://schemas.microsoft.com/office/drawing/2014/chart" uri="{C3380CC4-5D6E-409C-BE32-E72D297353CC}">
              <c16:uniqueId val="{00000002-5E17-4480-8C33-ADA1CABB8826}"/>
            </c:ext>
          </c:extLst>
        </c:ser>
        <c:dLbls>
          <c:showLegendKey val="0"/>
          <c:showVal val="0"/>
          <c:showCatName val="0"/>
          <c:showSerName val="0"/>
          <c:showPercent val="0"/>
          <c:showBubbleSize val="0"/>
        </c:dLbls>
        <c:gapWidth val="150"/>
        <c:overlap val="-27"/>
        <c:axId val="1140317727"/>
        <c:axId val="1140318143"/>
      </c:barChart>
      <c:catAx>
        <c:axId val="114031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40318143"/>
        <c:crosses val="autoZero"/>
        <c:auto val="1"/>
        <c:lblAlgn val="ctr"/>
        <c:lblOffset val="100"/>
        <c:noMultiLvlLbl val="0"/>
      </c:catAx>
      <c:valAx>
        <c:axId val="114031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smtClean="0"/>
                  <a:t>Milliseconds</a:t>
                </a:r>
                <a:endParaRPr lang="en-US" sz="1600" b="1"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0317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86A4B46-F6A6-DA4E-8415-64807F0B23D2}" type="datetimeFigureOut">
              <a:rPr lang="de-DE" smtClean="0">
                <a:latin typeface="Arial" panose="020B0604020202020204" pitchFamily="34" charset="0"/>
              </a:rPr>
              <a:t>31.08.2016</a:t>
            </a:fld>
            <a:endParaRPr lang="de-DE" dirty="0">
              <a:latin typeface="Arial" panose="020B0604020202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B048993-9816-0246-B1D2-4028350D98C2}" type="slidenum">
              <a:rPr lang="de-DE" smtClean="0">
                <a:latin typeface="Arial" panose="020B0604020202020204" pitchFamily="34" charset="0"/>
              </a:rPr>
              <a:t>‹#›</a:t>
            </a:fld>
            <a:endParaRPr lang="de-DE" dirty="0">
              <a:latin typeface="Arial" panose="020B0604020202020204" pitchFamily="34" charset="0"/>
            </a:endParaRPr>
          </a:p>
        </p:txBody>
      </p:sp>
    </p:spTree>
    <p:extLst>
      <p:ext uri="{BB962C8B-B14F-4D97-AF65-F5344CB8AC3E}">
        <p14:creationId xmlns:p14="http://schemas.microsoft.com/office/powerpoint/2010/main" val="2195302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atin typeface="Arial" panose="020B0604020202020204" pitchFamily="34" charset="0"/>
              </a:defRPr>
            </a:lvl1pPr>
          </a:lstStyle>
          <a:p>
            <a:endParaRPr lang="de-CH" dirty="0"/>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atin typeface="Arial" panose="020B0604020202020204" pitchFamily="34" charset="0"/>
              </a:defRPr>
            </a:lvl1pPr>
          </a:lstStyle>
          <a:p>
            <a:fld id="{BCDB334D-D17F-49C4-91DD-37BB7E818209}" type="datetimeFigureOut">
              <a:rPr lang="de-CH" smtClean="0"/>
              <a:pPr/>
              <a:t>31.08.2016</a:t>
            </a:fld>
            <a:endParaRPr lang="de-CH" dirty="0"/>
          </a:p>
        </p:txBody>
      </p:sp>
      <p:sp>
        <p:nvSpPr>
          <p:cNvPr id="4" name="Folienbildplatzhalt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0" tIns="49520" rIns="99040" bIns="49520" rtlCol="0" anchor="ctr"/>
          <a:lstStyle/>
          <a:p>
            <a:endParaRPr lang="de-CH" dirty="0"/>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atin typeface="Arial" panose="020B0604020202020204" pitchFamily="34" charset="0"/>
              </a:defRPr>
            </a:lvl1pPr>
          </a:lstStyle>
          <a:p>
            <a:endParaRPr lang="de-CH" dirty="0"/>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atin typeface="Arial" panose="020B0604020202020204" pitchFamily="34" charset="0"/>
              </a:defRPr>
            </a:lvl1pPr>
          </a:lstStyle>
          <a:p>
            <a:fld id="{A51C0C35-A9A2-4EFD-9BAF-1E52E29E03D1}" type="slidenum">
              <a:rPr lang="de-CH" smtClean="0"/>
              <a:pPr/>
              <a:t>‹#›</a:t>
            </a:fld>
            <a:endParaRPr lang="de-CH" dirty="0"/>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everyone. Our research is about accelerating database operators using FPGAs. Since hashing is an essential part of many operators, in this work we focus on how we can do fast and robust hashing using an FPGA as part of a heterogeneous architecture.</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a:t>
            </a:fld>
            <a:endParaRPr lang="de-CH" dirty="0"/>
          </a:p>
        </p:txBody>
      </p:sp>
    </p:spTree>
    <p:extLst>
      <p:ext uri="{BB962C8B-B14F-4D97-AF65-F5344CB8AC3E}">
        <p14:creationId xmlns:p14="http://schemas.microsoft.com/office/powerpoint/2010/main" val="332510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motivation comes from a recent work from the database community, which showed the importance of choosing a right hash function depending on the application.</a:t>
            </a:r>
          </a:p>
          <a:p>
            <a:r>
              <a:rPr lang="en-US" baseline="0" dirty="0" smtClean="0"/>
              <a:t>Obviously, hash tables and hashing are often used in applications such as query processing, key-value stores or load distribution.</a:t>
            </a:r>
          </a:p>
          <a:p>
            <a:r>
              <a:rPr lang="en-US" baseline="0" dirty="0" smtClean="0"/>
              <a:t>The choice of the hash function affects performance because of two properties:  The first one is how fast the hash function is calculated. Easily computable hash functions lead to a higher hashing throughput. The second one is the robustness. More robust hash functions produce a balanced distribution of hash values, causing less collisions and guaranteeing O(1) look-up, insertion and deletion performance. Unfortunately, there is a trade-off between the speed and the robustness of a hash function. In other words, more robust hash functions are complex and take a longer time to calculate.</a:t>
            </a:r>
            <a:endParaRPr lang="en-US" dirty="0" smtClean="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2</a:t>
            </a:fld>
            <a:endParaRPr lang="de-CH" dirty="0"/>
          </a:p>
        </p:txBody>
      </p:sp>
    </p:spTree>
    <p:extLst>
      <p:ext uri="{BB962C8B-B14F-4D97-AF65-F5344CB8AC3E}">
        <p14:creationId xmlns:p14="http://schemas.microsoft.com/office/powerpoint/2010/main" val="237271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performed</a:t>
            </a:r>
            <a:r>
              <a:rPr lang="en-US" baseline="0" dirty="0" smtClean="0"/>
              <a:t> a set of micro-benchmarks to show this trade-off. For that, we use 4 different key distributions, each representing specific data types. Linear keys represent indexes, then we have randomly distributed keys. The third and fourth distributions we call grid and reverse grid distributions, which resemble strings or address patterns.</a:t>
            </a:r>
          </a:p>
          <a:p>
            <a:endParaRPr lang="en-US" baseline="0" dirty="0" smtClean="0"/>
          </a:p>
          <a:p>
            <a:r>
              <a:rPr lang="en-US" baseline="0" dirty="0" smtClean="0"/>
              <a:t>First micro-benchmark I will show you is the raw hashing throughput for different hash functions. The bars indicate how fast it is to compute a hash function. For example, modulo being a very simple arithmetic operation achieves the highest throughput.</a:t>
            </a:r>
          </a:p>
          <a:p>
            <a:endParaRPr lang="en-US" baseline="0" dirty="0" smtClean="0"/>
          </a:p>
          <a:p>
            <a:r>
              <a:rPr lang="en-US" baseline="0" dirty="0" smtClean="0"/>
              <a:t>The second micro-benchmark shows the number of average probes needed, when inserting a value into a hash table. The bars basically indicate here how many hash value collisions occur during this process. We see that modulo and multiply-shift, being non-robust hash functions, produce many colliding values depending on the key distribution. On the other hand, the other hash functions behave in a robust way, not getting affected by the key distribution. This shows the importance of the robustness property.</a:t>
            </a:r>
          </a:p>
          <a:p>
            <a:endParaRPr lang="en-US" baseline="0" dirty="0" smtClean="0"/>
          </a:p>
          <a:p>
            <a:r>
              <a:rPr lang="en-US" baseline="0" dirty="0" smtClean="0"/>
              <a:t>This is the speed and robustness trade-off. In this work, we try to break it by implementing robust hash functions on an FPGA as part of a heterogeneous platform.</a:t>
            </a:r>
            <a:endParaRPr lang="en-US" dirty="0" smtClean="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3</a:t>
            </a:fld>
            <a:endParaRPr lang="de-CH" dirty="0"/>
          </a:p>
        </p:txBody>
      </p:sp>
    </p:spTree>
    <p:extLst>
      <p:ext uri="{BB962C8B-B14F-4D97-AF65-F5344CB8AC3E}">
        <p14:creationId xmlns:p14="http://schemas.microsoft.com/office/powerpoint/2010/main" val="284926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target platform is the Intel </a:t>
            </a:r>
            <a:r>
              <a:rPr lang="en-US" baseline="0" dirty="0" err="1" smtClean="0"/>
              <a:t>Xeon+FPGA</a:t>
            </a:r>
            <a:r>
              <a:rPr lang="en-US" baseline="0" dirty="0" smtClean="0"/>
              <a:t>, which is a 2 socket machine. On the one socket there is a Xeon CPU with 96 GBs of main memory. On the other one there is a </a:t>
            </a:r>
            <a:r>
              <a:rPr lang="en-US" baseline="0" dirty="0" err="1" smtClean="0"/>
              <a:t>Stratix</a:t>
            </a:r>
            <a:r>
              <a:rPr lang="en-US" baseline="0" dirty="0" smtClean="0"/>
              <a:t> 5 FPGA. We can implement our accelerators in so called accelerator function units</a:t>
            </a:r>
            <a:r>
              <a:rPr lang="en-US" baseline="0" smtClean="0"/>
              <a:t>, implemented </a:t>
            </a:r>
            <a:r>
              <a:rPr lang="en-US" baseline="0" dirty="0" smtClean="0"/>
              <a:t>in an HDL. The accelerators are able to access the entire main memory in a cache-coherent way via the QPI. The QPI provides 6.5 GB/s bandwidth for combined read and writes.</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4</a:t>
            </a:fld>
            <a:endParaRPr lang="de-CH" dirty="0"/>
          </a:p>
        </p:txBody>
      </p:sp>
    </p:spTree>
    <p:extLst>
      <p:ext uri="{BB962C8B-B14F-4D97-AF65-F5344CB8AC3E}">
        <p14:creationId xmlns:p14="http://schemas.microsoft.com/office/powerpoint/2010/main" val="303382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implemented simple</a:t>
            </a:r>
            <a:r>
              <a:rPr lang="en-US" baseline="0" dirty="0" smtClean="0"/>
              <a:t> tabulation and murmur hashing on the FPGA. I will not go into implementation details, which you can read in the paper. I would like to focus more on the performance delivered by the FPGA. In this figure we have again the raw hashing throughput, this time with the FPGA results. The measured throughput for FPGA hashing on the target platform reaches multiply-shift on the CPU. But bear in mind that the current implementation is completely memory bound, that is 6.5 GB/s. Actually, the implementation currently clocked at 200 MHz is capable of delivering 1600 Million keys per second. If the bandwidth would be 25.6 GB/s for combined read and write channels, this would be the throughput that we would measure.</a:t>
            </a:r>
            <a:endParaRPr lang="en-US" dirty="0" smtClean="0"/>
          </a:p>
        </p:txBody>
      </p:sp>
      <p:sp>
        <p:nvSpPr>
          <p:cNvPr id="4" name="Slide Number Placeholder 3"/>
          <p:cNvSpPr>
            <a:spLocks noGrp="1"/>
          </p:cNvSpPr>
          <p:nvPr>
            <p:ph type="sldNum" sz="quarter" idx="10"/>
          </p:nvPr>
        </p:nvSpPr>
        <p:spPr/>
        <p:txBody>
          <a:bodyPr/>
          <a:lstStyle/>
          <a:p>
            <a:fld id="{A51C0C35-A9A2-4EFD-9BAF-1E52E29E03D1}" type="slidenum">
              <a:rPr lang="de-CH" smtClean="0"/>
              <a:pPr/>
              <a:t>5</a:t>
            </a:fld>
            <a:endParaRPr lang="de-CH" dirty="0"/>
          </a:p>
        </p:txBody>
      </p:sp>
    </p:spTree>
    <p:extLst>
      <p:ext uri="{BB962C8B-B14F-4D97-AF65-F5344CB8AC3E}">
        <p14:creationId xmlns:p14="http://schemas.microsoft.com/office/powerpoint/2010/main" val="135384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second step,</a:t>
            </a:r>
            <a:r>
              <a:rPr lang="en-US" baseline="0" dirty="0" smtClean="0"/>
              <a:t> we integrated the FPGA hashing into a hybrid hash table. </a:t>
            </a:r>
            <a:r>
              <a:rPr lang="en-US" baseline="0" dirty="0" smtClean="0"/>
              <a:t>We do this, because we would like to show that our FPGA hashing can be integrated into complete applications, as we plan to use this during query processing in the future. When </a:t>
            </a:r>
            <a:r>
              <a:rPr lang="en-US" baseline="0" dirty="0" smtClean="0"/>
              <a:t>a value needs to be inserted, updated, read or deleted, its key is first hashed on the FPGA and then the hash value is used in software for performing the look-up. This kind of hybrid processing is made possible through the shared memory architecture on the </a:t>
            </a:r>
            <a:r>
              <a:rPr lang="en-US" baseline="0" dirty="0" err="1" smtClean="0"/>
              <a:t>Xeon+FPGA</a:t>
            </a:r>
            <a:r>
              <a:rPr lang="en-US" baseline="0" dirty="0" smtClean="0"/>
              <a:t>. No batching or extra data copying has to be performed, making acceleration without further overhead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figure we present the hash table build times, averaged over the 4 key distributions we presented. The combination of both robustness and high throughput of the FPGA hashing enables us to get the best result, an improvement of 21% compared to the best CPU hashing.</a:t>
            </a:r>
            <a:endParaRPr lang="en-US" dirty="0" smtClean="0"/>
          </a:p>
        </p:txBody>
      </p:sp>
      <p:sp>
        <p:nvSpPr>
          <p:cNvPr id="4" name="Slide Number Placeholder 3"/>
          <p:cNvSpPr>
            <a:spLocks noGrp="1"/>
          </p:cNvSpPr>
          <p:nvPr>
            <p:ph type="sldNum" sz="quarter" idx="10"/>
          </p:nvPr>
        </p:nvSpPr>
        <p:spPr/>
        <p:txBody>
          <a:bodyPr/>
          <a:lstStyle/>
          <a:p>
            <a:fld id="{A51C0C35-A9A2-4EFD-9BAF-1E52E29E03D1}" type="slidenum">
              <a:rPr lang="de-CH" smtClean="0"/>
              <a:pPr/>
              <a:t>6</a:t>
            </a:fld>
            <a:endParaRPr lang="de-CH" dirty="0"/>
          </a:p>
        </p:txBody>
      </p:sp>
    </p:spTree>
    <p:extLst>
      <p:ext uri="{BB962C8B-B14F-4D97-AF65-F5344CB8AC3E}">
        <p14:creationId xmlns:p14="http://schemas.microsoft.com/office/powerpoint/2010/main" val="413182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r>
              <a:rPr lang="en-US" smtClean="0"/>
              <a:t>Click icon to add picture</a:t>
            </a:r>
            <a:endParaRPr lang="en-GB" dirty="0"/>
          </a:p>
        </p:txBody>
      </p:sp>
    </p:spTree>
    <p:extLst>
      <p:ext uri="{BB962C8B-B14F-4D97-AF65-F5344CB8AC3E}">
        <p14:creationId xmlns:p14="http://schemas.microsoft.com/office/powerpoint/2010/main" val="82600996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36566613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11809981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2250700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26886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90288269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59772741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68345709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407150518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41947282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2974935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82600996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2508653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42287923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687079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68459606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89741533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418970784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415688739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87561258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60610812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57159663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49029171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7928559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384381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80784549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14787039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35519715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72646352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36856928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823415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63800854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41969200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0723131"/>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14206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81801933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98343045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46217833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9427755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9284574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19392417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915455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2729981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30791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92851137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37869484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02413516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30382286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63357921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27927120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61201938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9875359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602382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70605164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15028168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95414164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53229146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07514662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373609004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29617826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42146689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4492542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35480681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65221063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421300136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58747538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43000278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Kaan Kara, Gustavo Alonso</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val="214298361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49158913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68060527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7918196"/>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02938037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31.08.2016</a:t>
            </a:r>
            <a:endParaRPr lang="en-GB" dirty="0"/>
          </a:p>
        </p:txBody>
      </p:sp>
      <p:sp>
        <p:nvSpPr>
          <p:cNvPr id="6" name="Fußzeilenplatzhalter 5"/>
          <p:cNvSpPr>
            <a:spLocks noGrp="1"/>
          </p:cNvSpPr>
          <p:nvPr>
            <p:ph type="ftr" sz="quarter" idx="11"/>
          </p:nvPr>
        </p:nvSpPr>
        <p:spPr/>
        <p:txBody>
          <a:bodyPr/>
          <a:lstStyle/>
          <a:p>
            <a:r>
              <a:rPr lang="en-GB" smtClean="0"/>
              <a:t>Kaan Kara, Gustavo Alonso</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405744646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4426806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353896245"/>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31.08.2016</a:t>
            </a:r>
            <a:endParaRPr lang="en-GB" dirty="0"/>
          </a:p>
        </p:txBody>
      </p:sp>
      <p:sp>
        <p:nvSpPr>
          <p:cNvPr id="5" name="Fußzeilenplatzhalter 4"/>
          <p:cNvSpPr>
            <a:spLocks noGrp="1"/>
          </p:cNvSpPr>
          <p:nvPr>
            <p:ph type="ftr" sz="quarter" idx="11"/>
          </p:nvPr>
        </p:nvSpPr>
        <p:spPr/>
        <p:txBody>
          <a:bodyPr/>
          <a:lstStyle/>
          <a:p>
            <a:r>
              <a:rPr lang="en-GB" smtClean="0"/>
              <a:t>Kaan Kara, Gustavo Alonso</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97254576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2587271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9" name="Bild 8"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150638594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emf"/><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emf"/><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emf"/><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emf"/><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1200" b="1" baseline="0" dirty="0" smtClean="0"/>
              <a:t>Fast and Robust Hashing for Database Operators, FPL’16</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0495043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6"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276528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15144776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800"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01492542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2"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316887259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4"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410079726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6"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265645987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r>
              <a:rPr lang="en-US" smtClean="0"/>
              <a:t>31.08.2016</a:t>
            </a:r>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Kaan Kara, Gustavo Alonso</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230050799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60"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Untertitel 18"/>
          <p:cNvSpPr>
            <a:spLocks noGrp="1"/>
          </p:cNvSpPr>
          <p:nvPr>
            <p:ph type="subTitle" idx="1"/>
          </p:nvPr>
        </p:nvSpPr>
        <p:spPr>
          <a:xfrm>
            <a:off x="323850" y="4953000"/>
            <a:ext cx="11537949" cy="1284288"/>
          </a:xfrm>
        </p:spPr>
        <p:txBody>
          <a:bodyPr/>
          <a:lstStyle/>
          <a:p>
            <a:r>
              <a:rPr lang="en-GB" dirty="0" err="1" smtClean="0"/>
              <a:t>Kaan</a:t>
            </a:r>
            <a:r>
              <a:rPr lang="en-GB" dirty="0"/>
              <a:t> </a:t>
            </a:r>
            <a:r>
              <a:rPr lang="en-GB" dirty="0" smtClean="0"/>
              <a:t>Kara, Gustavo Alonso</a:t>
            </a:r>
            <a:endParaRPr lang="en-GB" dirty="0"/>
          </a:p>
        </p:txBody>
      </p:sp>
      <p:sp>
        <p:nvSpPr>
          <p:cNvPr id="3" name="Datumsplatzhalter 2"/>
          <p:cNvSpPr>
            <a:spLocks noGrp="1"/>
          </p:cNvSpPr>
          <p:nvPr>
            <p:ph type="dt" sz="half" idx="10"/>
          </p:nvPr>
        </p:nvSpPr>
        <p:spPr/>
        <p:txBody>
          <a:bodyPr/>
          <a:lstStyle/>
          <a:p>
            <a:r>
              <a:rPr lang="en-US" smtClean="0"/>
              <a:t>31.08.2016</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a:t>
            </a:fld>
            <a:endParaRPr lang="en-GB" dirty="0"/>
          </a:p>
        </p:txBody>
      </p:sp>
      <p:sp>
        <p:nvSpPr>
          <p:cNvPr id="18" name="Titel 17"/>
          <p:cNvSpPr>
            <a:spLocks noGrp="1"/>
          </p:cNvSpPr>
          <p:nvPr>
            <p:ph type="ctrTitle"/>
          </p:nvPr>
        </p:nvSpPr>
        <p:spPr>
          <a:xfrm>
            <a:off x="323850" y="4267200"/>
            <a:ext cx="11537949" cy="685800"/>
          </a:xfrm>
        </p:spPr>
        <p:txBody>
          <a:bodyPr/>
          <a:lstStyle/>
          <a:p>
            <a:r>
              <a:rPr lang="en-GB" dirty="0" smtClean="0"/>
              <a:t>Fast and Robust Hashing for Database Operators</a:t>
            </a:r>
            <a:endParaRPr lang="en-GB" dirty="0"/>
          </a:p>
        </p:txBody>
      </p:sp>
      <p:sp>
        <p:nvSpPr>
          <p:cNvPr id="4" name="Fußzeilenplatzhalter 3"/>
          <p:cNvSpPr>
            <a:spLocks noGrp="1"/>
          </p:cNvSpPr>
          <p:nvPr>
            <p:ph type="ftr" sz="quarter" idx="13"/>
          </p:nvPr>
        </p:nvSpPr>
        <p:spPr/>
        <p:txBody>
          <a:bodyPr/>
          <a:lstStyle/>
          <a:p>
            <a:r>
              <a:rPr lang="en-GB" smtClean="0"/>
              <a:t>Kaan Kara, Gustavo Alonso</a:t>
            </a:r>
            <a:endParaRPr lang="en-GB" dirty="0"/>
          </a:p>
        </p:txBody>
      </p:sp>
      <p:pic>
        <p:nvPicPr>
          <p:cNvPr id="8" name="Bildplatzhalter 5"/>
          <p:cNvPicPr>
            <a:picLocks noChangeAspect="1"/>
          </p:cNvPicPr>
          <p:nvPr/>
        </p:nvPicPr>
        <p:blipFill>
          <a:blip r:embed="rId3">
            <a:extLst>
              <a:ext uri="{28A0092B-C50C-407E-A947-70E740481C1C}">
                <a14:useLocalDpi xmlns:a14="http://schemas.microsoft.com/office/drawing/2010/main" val="0"/>
              </a:ext>
            </a:extLst>
          </a:blip>
          <a:srcRect t="34" b="34"/>
          <a:stretch>
            <a:fillRect/>
          </a:stretch>
        </p:blipFill>
        <p:spPr>
          <a:xfrm>
            <a:off x="323849" y="619200"/>
            <a:ext cx="11537949" cy="3648000"/>
          </a:xfrm>
          <a:prstGeom prst="rect">
            <a:avLst/>
          </a:prstGeom>
        </p:spPr>
      </p:pic>
    </p:spTree>
    <p:extLst>
      <p:ext uri="{BB962C8B-B14F-4D97-AF65-F5344CB8AC3E}">
        <p14:creationId xmlns:p14="http://schemas.microsoft.com/office/powerpoint/2010/main" val="40389063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
          </p:nvPr>
        </p:nvSpPr>
        <p:spPr>
          <a:xfrm>
            <a:off x="323850" y="1592714"/>
            <a:ext cx="11537950" cy="4641396"/>
          </a:xfrm>
        </p:spPr>
        <p:txBody>
          <a:bodyPr/>
          <a:lstStyle/>
          <a:p>
            <a:r>
              <a:rPr lang="en-GB" dirty="0" smtClean="0"/>
              <a:t>Hash tables and hashing very often used in:</a:t>
            </a:r>
          </a:p>
          <a:p>
            <a:endParaRPr lang="en-GB" dirty="0"/>
          </a:p>
          <a:p>
            <a:endParaRPr lang="en-GB" dirty="0" smtClean="0"/>
          </a:p>
          <a:p>
            <a:pPr marL="0" indent="0">
              <a:buNone/>
            </a:pPr>
            <a:endParaRPr lang="en-GB" dirty="0" smtClean="0"/>
          </a:p>
          <a:p>
            <a:r>
              <a:rPr lang="en-GB" dirty="0" smtClean="0"/>
              <a:t>Choice of hash function impacts performance:</a:t>
            </a:r>
          </a:p>
          <a:p>
            <a:endParaRPr lang="en-GB" dirty="0"/>
          </a:p>
          <a:p>
            <a:pPr marL="819150" lvl="1" indent="-457200">
              <a:buFont typeface="+mj-lt"/>
              <a:buAutoNum type="arabicPeriod"/>
            </a:pPr>
            <a:r>
              <a:rPr lang="en-GB" dirty="0" smtClean="0"/>
              <a:t>Speed:		Easily computable			Higher hashing throughput</a:t>
            </a:r>
          </a:p>
          <a:p>
            <a:pPr marL="361950" lvl="1" indent="0">
              <a:buNone/>
            </a:pPr>
            <a:r>
              <a:rPr lang="en-GB" dirty="0"/>
              <a:t>	</a:t>
            </a:r>
            <a:r>
              <a:rPr lang="en-GB" dirty="0" smtClean="0"/>
              <a:t>		hash functions</a:t>
            </a:r>
          </a:p>
          <a:p>
            <a:pPr marL="819150" lvl="1" indent="-457200">
              <a:buFont typeface="+mj-lt"/>
              <a:buAutoNum type="arabicPeriod"/>
            </a:pPr>
            <a:endParaRPr lang="en-GB" dirty="0"/>
          </a:p>
          <a:p>
            <a:pPr marL="361950" lvl="1" indent="0">
              <a:buNone/>
            </a:pPr>
            <a:endParaRPr lang="en-GB" dirty="0"/>
          </a:p>
          <a:p>
            <a:pPr marL="819150" lvl="1" indent="-457200">
              <a:buFont typeface="+mj-lt"/>
              <a:buAutoNum type="arabicPeriod" startAt="2"/>
            </a:pPr>
            <a:r>
              <a:rPr lang="en-GB" dirty="0" smtClean="0"/>
              <a:t>Robustness:	Balanced distribution of			Less collisions,</a:t>
            </a:r>
            <a:endParaRPr lang="en-GB" dirty="0"/>
          </a:p>
          <a:p>
            <a:pPr marL="361950" lvl="1" indent="0">
              <a:buNone/>
            </a:pPr>
            <a:r>
              <a:rPr lang="en-GB" dirty="0"/>
              <a:t>	</a:t>
            </a:r>
            <a:r>
              <a:rPr lang="en-GB" dirty="0" smtClean="0"/>
              <a:t>		hash values				O(1) look-up, insertion deletion</a:t>
            </a:r>
          </a:p>
        </p:txBody>
      </p:sp>
      <p:sp>
        <p:nvSpPr>
          <p:cNvPr id="3" name="Datumsplatzhalter 2"/>
          <p:cNvSpPr>
            <a:spLocks noGrp="1"/>
          </p:cNvSpPr>
          <p:nvPr>
            <p:ph type="dt" sz="half" idx="10"/>
          </p:nvPr>
        </p:nvSpPr>
        <p:spPr/>
        <p:txBody>
          <a:bodyPr/>
          <a:lstStyle/>
          <a:p>
            <a:r>
              <a:rPr lang="en-US" smtClean="0"/>
              <a:t>31.08.2016</a:t>
            </a:r>
            <a:endParaRPr lang="en-GB" dirty="0"/>
          </a:p>
        </p:txBody>
      </p:sp>
      <p:sp>
        <p:nvSpPr>
          <p:cNvPr id="4" name="Fußzeilenplatzhalter 3"/>
          <p:cNvSpPr>
            <a:spLocks noGrp="1"/>
          </p:cNvSpPr>
          <p:nvPr>
            <p:ph type="ftr" sz="quarter" idx="11"/>
          </p:nvPr>
        </p:nvSpPr>
        <p:spPr/>
        <p:txBody>
          <a:bodyPr/>
          <a:lstStyle/>
          <a:p>
            <a:r>
              <a:rPr lang="en-GB" smtClean="0"/>
              <a:t>Kaan Kara, Gustavo Alonso</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a:t>
            </a:fld>
            <a:endParaRPr lang="en-GB" dirty="0"/>
          </a:p>
        </p:txBody>
      </p:sp>
      <p:sp>
        <p:nvSpPr>
          <p:cNvPr id="10" name="Titel 9"/>
          <p:cNvSpPr>
            <a:spLocks noGrp="1"/>
          </p:cNvSpPr>
          <p:nvPr>
            <p:ph type="title"/>
          </p:nvPr>
        </p:nvSpPr>
        <p:spPr/>
        <p:txBody>
          <a:bodyPr/>
          <a:lstStyle/>
          <a:p>
            <a:r>
              <a:rPr lang="en-GB" dirty="0" smtClean="0"/>
              <a:t>Motivation</a:t>
            </a:r>
            <a:endParaRPr lang="en-GB" dirty="0"/>
          </a:p>
        </p:txBody>
      </p:sp>
      <p:sp>
        <p:nvSpPr>
          <p:cNvPr id="7" name="Rectangle 6"/>
          <p:cNvSpPr/>
          <p:nvPr/>
        </p:nvSpPr>
        <p:spPr>
          <a:xfrm>
            <a:off x="1627540" y="2209800"/>
            <a:ext cx="2523105" cy="914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Query Processing</a:t>
            </a:r>
          </a:p>
          <a:p>
            <a:pPr algn="ctr"/>
            <a:r>
              <a:rPr lang="en-US" sz="2000" dirty="0" smtClean="0"/>
              <a:t>In Databases</a:t>
            </a:r>
            <a:endParaRPr lang="en-US" sz="2000" dirty="0"/>
          </a:p>
        </p:txBody>
      </p:sp>
      <p:sp>
        <p:nvSpPr>
          <p:cNvPr id="8" name="Rectangle 7"/>
          <p:cNvSpPr/>
          <p:nvPr/>
        </p:nvSpPr>
        <p:spPr>
          <a:xfrm>
            <a:off x="4873694" y="2209800"/>
            <a:ext cx="2514600" cy="9144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Key-Value Stores</a:t>
            </a:r>
            <a:endParaRPr lang="en-US" sz="2000" dirty="0"/>
          </a:p>
        </p:txBody>
      </p:sp>
      <p:sp>
        <p:nvSpPr>
          <p:cNvPr id="9" name="Rectangle 8"/>
          <p:cNvSpPr/>
          <p:nvPr/>
        </p:nvSpPr>
        <p:spPr>
          <a:xfrm>
            <a:off x="8111344" y="2209800"/>
            <a:ext cx="2590800" cy="9144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Load Distributing</a:t>
            </a:r>
          </a:p>
          <a:p>
            <a:pPr algn="ctr"/>
            <a:r>
              <a:rPr lang="en-US" sz="2000" dirty="0" smtClean="0"/>
              <a:t>Middleware</a:t>
            </a:r>
          </a:p>
        </p:txBody>
      </p:sp>
      <p:sp>
        <p:nvSpPr>
          <p:cNvPr id="13" name="Right Arrow 12"/>
          <p:cNvSpPr/>
          <p:nvPr/>
        </p:nvSpPr>
        <p:spPr>
          <a:xfrm>
            <a:off x="6420614" y="5407656"/>
            <a:ext cx="979034" cy="647919"/>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ight Arrow 17"/>
          <p:cNvSpPr/>
          <p:nvPr/>
        </p:nvSpPr>
        <p:spPr>
          <a:xfrm>
            <a:off x="6409260" y="3949778"/>
            <a:ext cx="979034" cy="647919"/>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TextBox 18"/>
          <p:cNvSpPr txBox="1"/>
          <p:nvPr/>
        </p:nvSpPr>
        <p:spPr>
          <a:xfrm>
            <a:off x="1197112" y="4598851"/>
            <a:ext cx="986659" cy="1015663"/>
          </a:xfrm>
          <a:prstGeom prst="rect">
            <a:avLst/>
          </a:prstGeom>
          <a:noFill/>
        </p:spPr>
        <p:txBody>
          <a:bodyPr wrap="square" rtlCol="0" anchor="ctr">
            <a:spAutoFit/>
          </a:bodyPr>
          <a:lstStyle/>
          <a:p>
            <a:pPr algn="ctr"/>
            <a:r>
              <a:rPr lang="en-US" sz="6000" b="1" dirty="0" smtClean="0"/>
              <a:t>X</a:t>
            </a:r>
            <a:endParaRPr lang="en-US" sz="6000" b="1" dirty="0"/>
          </a:p>
        </p:txBody>
      </p:sp>
      <p:sp>
        <p:nvSpPr>
          <p:cNvPr id="20" name="TextBox 19"/>
          <p:cNvSpPr txBox="1"/>
          <p:nvPr/>
        </p:nvSpPr>
        <p:spPr>
          <a:xfrm>
            <a:off x="2207419" y="4848363"/>
            <a:ext cx="2438400" cy="523220"/>
          </a:xfrm>
          <a:prstGeom prst="rect">
            <a:avLst/>
          </a:prstGeom>
          <a:noFill/>
        </p:spPr>
        <p:txBody>
          <a:bodyPr wrap="square" rtlCol="0">
            <a:spAutoFit/>
          </a:bodyPr>
          <a:lstStyle/>
          <a:p>
            <a:r>
              <a:rPr lang="en-US" sz="2800" b="1" dirty="0" smtClean="0"/>
              <a:t>Trade-off</a:t>
            </a:r>
            <a:endParaRPr lang="en-US" sz="2800" b="1" dirty="0"/>
          </a:p>
        </p:txBody>
      </p:sp>
    </p:spTree>
    <p:extLst>
      <p:ext uri="{BB962C8B-B14F-4D97-AF65-F5344CB8AC3E}">
        <p14:creationId xmlns:p14="http://schemas.microsoft.com/office/powerpoint/2010/main" val="2857788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
          </p:nvPr>
        </p:nvSpPr>
        <p:spPr>
          <a:xfrm>
            <a:off x="323850" y="1592714"/>
            <a:ext cx="11537950" cy="4641396"/>
          </a:xfrm>
        </p:spPr>
        <p:txBody>
          <a:bodyPr/>
          <a:lstStyle/>
          <a:p>
            <a:r>
              <a:rPr lang="en-GB" dirty="0" smtClean="0"/>
              <a:t>Key distributions:</a:t>
            </a:r>
            <a:endParaRPr lang="en-GB" dirty="0"/>
          </a:p>
        </p:txBody>
      </p:sp>
      <p:sp>
        <p:nvSpPr>
          <p:cNvPr id="3" name="Datumsplatzhalter 2"/>
          <p:cNvSpPr>
            <a:spLocks noGrp="1"/>
          </p:cNvSpPr>
          <p:nvPr>
            <p:ph type="dt" sz="half" idx="10"/>
          </p:nvPr>
        </p:nvSpPr>
        <p:spPr/>
        <p:txBody>
          <a:bodyPr/>
          <a:lstStyle/>
          <a:p>
            <a:r>
              <a:rPr lang="en-US" smtClean="0"/>
              <a:t>31.08.2016</a:t>
            </a:r>
            <a:endParaRPr lang="en-GB" dirty="0"/>
          </a:p>
        </p:txBody>
      </p:sp>
      <p:sp>
        <p:nvSpPr>
          <p:cNvPr id="4" name="Fußzeilenplatzhalter 3"/>
          <p:cNvSpPr>
            <a:spLocks noGrp="1"/>
          </p:cNvSpPr>
          <p:nvPr>
            <p:ph type="ftr" sz="quarter" idx="11"/>
          </p:nvPr>
        </p:nvSpPr>
        <p:spPr/>
        <p:txBody>
          <a:bodyPr/>
          <a:lstStyle/>
          <a:p>
            <a:r>
              <a:rPr lang="en-GB" smtClean="0"/>
              <a:t>Kaan Kara, Gustavo Alonso</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3</a:t>
            </a:fld>
            <a:endParaRPr lang="en-GB" dirty="0"/>
          </a:p>
        </p:txBody>
      </p:sp>
      <p:sp>
        <p:nvSpPr>
          <p:cNvPr id="10" name="Titel 9"/>
          <p:cNvSpPr>
            <a:spLocks noGrp="1"/>
          </p:cNvSpPr>
          <p:nvPr>
            <p:ph type="title"/>
          </p:nvPr>
        </p:nvSpPr>
        <p:spPr/>
        <p:txBody>
          <a:bodyPr/>
          <a:lstStyle/>
          <a:p>
            <a:r>
              <a:rPr lang="en-GB" dirty="0" smtClean="0"/>
              <a:t>Trade-Off: Fast vs. Robust Hashing</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802135842"/>
              </p:ext>
            </p:extLst>
          </p:nvPr>
        </p:nvGraphicFramePr>
        <p:xfrm>
          <a:off x="3417462" y="1349559"/>
          <a:ext cx="5200444" cy="1463040"/>
        </p:xfrm>
        <a:graphic>
          <a:graphicData uri="http://schemas.openxmlformats.org/drawingml/2006/table">
            <a:tbl>
              <a:tblPr firstRow="1" bandRow="1">
                <a:tableStyleId>{5C22544A-7EE6-4342-B048-85BDC9FD1C3A}</a:tableStyleId>
              </a:tblPr>
              <a:tblGrid>
                <a:gridCol w="1300111">
                  <a:extLst>
                    <a:ext uri="{9D8B030D-6E8A-4147-A177-3AD203B41FA5}">
                      <a16:colId xmlns:a16="http://schemas.microsoft.com/office/drawing/2014/main" val="1493633251"/>
                    </a:ext>
                  </a:extLst>
                </a:gridCol>
                <a:gridCol w="1300111">
                  <a:extLst>
                    <a:ext uri="{9D8B030D-6E8A-4147-A177-3AD203B41FA5}">
                      <a16:colId xmlns:a16="http://schemas.microsoft.com/office/drawing/2014/main" val="620864689"/>
                    </a:ext>
                  </a:extLst>
                </a:gridCol>
                <a:gridCol w="1300111">
                  <a:extLst>
                    <a:ext uri="{9D8B030D-6E8A-4147-A177-3AD203B41FA5}">
                      <a16:colId xmlns:a16="http://schemas.microsoft.com/office/drawing/2014/main" val="1746766073"/>
                    </a:ext>
                  </a:extLst>
                </a:gridCol>
                <a:gridCol w="1300111">
                  <a:extLst>
                    <a:ext uri="{9D8B030D-6E8A-4147-A177-3AD203B41FA5}">
                      <a16:colId xmlns:a16="http://schemas.microsoft.com/office/drawing/2014/main" val="19975191"/>
                    </a:ext>
                  </a:extLst>
                </a:gridCol>
              </a:tblGrid>
              <a:tr h="250953">
                <a:tc>
                  <a:txBody>
                    <a:bodyPr/>
                    <a:lstStyle/>
                    <a:p>
                      <a:r>
                        <a:rPr lang="en-US" sz="1200" dirty="0" smtClean="0"/>
                        <a:t>Linear</a:t>
                      </a:r>
                      <a:endParaRPr lang="en-US" sz="1200" dirty="0"/>
                    </a:p>
                  </a:txBody>
                  <a:tcPr/>
                </a:tc>
                <a:tc>
                  <a:txBody>
                    <a:bodyPr/>
                    <a:lstStyle/>
                    <a:p>
                      <a:r>
                        <a:rPr lang="en-US" sz="1200" dirty="0" smtClean="0"/>
                        <a:t>Random</a:t>
                      </a:r>
                      <a:endParaRPr lang="en-US" sz="1200" dirty="0"/>
                    </a:p>
                  </a:txBody>
                  <a:tcPr/>
                </a:tc>
                <a:tc>
                  <a:txBody>
                    <a:bodyPr/>
                    <a:lstStyle/>
                    <a:p>
                      <a:r>
                        <a:rPr lang="en-US" sz="1200" dirty="0" smtClean="0"/>
                        <a:t>Grid</a:t>
                      </a:r>
                      <a:endParaRPr lang="en-US" sz="1200" dirty="0"/>
                    </a:p>
                  </a:txBody>
                  <a:tcPr/>
                </a:tc>
                <a:tc>
                  <a:txBody>
                    <a:bodyPr/>
                    <a:lstStyle/>
                    <a:p>
                      <a:r>
                        <a:rPr lang="en-US" sz="1200" dirty="0" smtClean="0"/>
                        <a:t>Reverse</a:t>
                      </a:r>
                      <a:r>
                        <a:rPr lang="en-US" sz="1200" baseline="0" dirty="0" smtClean="0"/>
                        <a:t> Grid</a:t>
                      </a:r>
                      <a:endParaRPr lang="en-US" sz="1200" dirty="0" smtClean="0"/>
                    </a:p>
                  </a:txBody>
                  <a:tcPr/>
                </a:tc>
                <a:extLst>
                  <a:ext uri="{0D108BD9-81ED-4DB2-BD59-A6C34878D82A}">
                    <a16:rowId xmlns:a16="http://schemas.microsoft.com/office/drawing/2014/main" val="3609712365"/>
                  </a:ext>
                </a:extLst>
              </a:tr>
              <a:tr h="964202">
                <a:tc>
                  <a:txBody>
                    <a:bodyPr/>
                    <a:lstStyle/>
                    <a:p>
                      <a:r>
                        <a:rPr lang="en-US" sz="1200" dirty="0" smtClean="0"/>
                        <a:t>0x0000_0001</a:t>
                      </a:r>
                    </a:p>
                    <a:p>
                      <a:r>
                        <a:rPr lang="en-US" sz="1200" dirty="0" smtClean="0"/>
                        <a:t>0x0000_0002</a:t>
                      </a:r>
                    </a:p>
                    <a:p>
                      <a:r>
                        <a:rPr lang="en-US" sz="1200" dirty="0" smtClean="0"/>
                        <a:t>0x0000_0003</a:t>
                      </a:r>
                    </a:p>
                    <a:p>
                      <a:r>
                        <a:rPr lang="en-US" sz="1200" dirty="0" smtClean="0"/>
                        <a:t>…</a:t>
                      </a:r>
                    </a:p>
                    <a:p>
                      <a:r>
                        <a:rPr lang="en-US" sz="1200" dirty="0" smtClean="0"/>
                        <a:t>0x0001_1AF0</a:t>
                      </a:r>
                    </a:p>
                    <a:p>
                      <a:r>
                        <a:rPr lang="en-US" sz="1200" dirty="0" smtClean="0"/>
                        <a:t>…</a:t>
                      </a:r>
                      <a:endParaRPr lang="en-US" sz="1200" dirty="0"/>
                    </a:p>
                  </a:txBody>
                  <a:tcPr/>
                </a:tc>
                <a:tc>
                  <a:txBody>
                    <a:bodyPr/>
                    <a:lstStyle/>
                    <a:p>
                      <a:r>
                        <a:rPr lang="en-US" sz="1200" dirty="0" smtClean="0"/>
                        <a:t>0x2E4F_5929</a:t>
                      </a:r>
                    </a:p>
                    <a:p>
                      <a:r>
                        <a:rPr lang="en-US" sz="1200" dirty="0" smtClean="0"/>
                        <a:t>0x82FA_C&amp;B1</a:t>
                      </a:r>
                    </a:p>
                    <a:p>
                      <a:r>
                        <a:rPr lang="en-US" sz="1200" dirty="0" smtClean="0"/>
                        <a:t>0x186C_BA1F</a:t>
                      </a:r>
                    </a:p>
                    <a:p>
                      <a:r>
                        <a:rPr lang="en-US" sz="1200" dirty="0" smtClean="0"/>
                        <a:t>…</a:t>
                      </a:r>
                    </a:p>
                    <a:p>
                      <a:r>
                        <a:rPr lang="en-US" sz="1200" dirty="0" smtClean="0"/>
                        <a:t>…</a:t>
                      </a:r>
                    </a:p>
                    <a:p>
                      <a:r>
                        <a:rPr lang="en-US" sz="1200" dirty="0" smtClean="0"/>
                        <a:t>…</a:t>
                      </a:r>
                      <a:endParaRPr lang="en-US" sz="1200" dirty="0"/>
                    </a:p>
                  </a:txBody>
                  <a:tcPr/>
                </a:tc>
                <a:tc>
                  <a:txBody>
                    <a:bodyPr/>
                    <a:lstStyle/>
                    <a:p>
                      <a:r>
                        <a:rPr lang="en-US" sz="1200" dirty="0" smtClean="0"/>
                        <a:t>0x1111_1111</a:t>
                      </a:r>
                    </a:p>
                    <a:p>
                      <a:r>
                        <a:rPr lang="en-US" sz="1200" dirty="0" smtClean="0"/>
                        <a:t>0x1111_1112</a:t>
                      </a:r>
                    </a:p>
                    <a:p>
                      <a:r>
                        <a:rPr lang="en-US" sz="1200" dirty="0" smtClean="0"/>
                        <a:t>0x1111_1113</a:t>
                      </a:r>
                    </a:p>
                    <a:p>
                      <a:r>
                        <a:rPr lang="en-US" sz="1200" dirty="0" smtClean="0"/>
                        <a:t>…</a:t>
                      </a:r>
                    </a:p>
                    <a:p>
                      <a:r>
                        <a:rPr lang="en-US" sz="1200" dirty="0" smtClean="0"/>
                        <a:t>0x111E_14E1</a:t>
                      </a:r>
                    </a:p>
                    <a:p>
                      <a:r>
                        <a:rPr lang="en-US" sz="1200" dirty="0" smtClean="0"/>
                        <a:t>…</a:t>
                      </a:r>
                      <a:endParaRPr lang="en-US" sz="1200" dirty="0"/>
                    </a:p>
                  </a:txBody>
                  <a:tcPr/>
                </a:tc>
                <a:tc>
                  <a:txBody>
                    <a:bodyPr/>
                    <a:lstStyle/>
                    <a:p>
                      <a:r>
                        <a:rPr lang="en-US" sz="1200" dirty="0" smtClean="0"/>
                        <a:t>0x1111_1111</a:t>
                      </a:r>
                    </a:p>
                    <a:p>
                      <a:r>
                        <a:rPr lang="en-US" sz="1200" dirty="0" smtClean="0"/>
                        <a:t>0x2111_1111</a:t>
                      </a:r>
                    </a:p>
                    <a:p>
                      <a:r>
                        <a:rPr lang="en-US" sz="1200" dirty="0" smtClean="0"/>
                        <a:t>0x3111_1111</a:t>
                      </a:r>
                    </a:p>
                    <a:p>
                      <a:r>
                        <a:rPr lang="en-US" sz="1200" dirty="0" smtClean="0"/>
                        <a:t>…</a:t>
                      </a:r>
                    </a:p>
                    <a:p>
                      <a:r>
                        <a:rPr lang="en-US" sz="1200" dirty="0" smtClean="0"/>
                        <a:t>0x1E41_E111</a:t>
                      </a:r>
                    </a:p>
                    <a:p>
                      <a:r>
                        <a:rPr lang="en-US" sz="1200" dirty="0" smtClean="0"/>
                        <a:t>…</a:t>
                      </a:r>
                      <a:endParaRPr lang="en-US" sz="1200" dirty="0"/>
                    </a:p>
                  </a:txBody>
                  <a:tcPr/>
                </a:tc>
                <a:extLst>
                  <a:ext uri="{0D108BD9-81ED-4DB2-BD59-A6C34878D82A}">
                    <a16:rowId xmlns:a16="http://schemas.microsoft.com/office/drawing/2014/main" val="3544874869"/>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363994746"/>
              </p:ext>
            </p:extLst>
          </p:nvPr>
        </p:nvGraphicFramePr>
        <p:xfrm>
          <a:off x="416187" y="3206538"/>
          <a:ext cx="5524820" cy="321112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358959" y="3206538"/>
            <a:ext cx="5299132" cy="3561964"/>
            <a:chOff x="6358959" y="3206538"/>
            <a:chExt cx="5299132" cy="3561964"/>
          </a:xfrm>
        </p:grpSpPr>
        <p:graphicFrame>
          <p:nvGraphicFramePr>
            <p:cNvPr id="13" name="Chart 12"/>
            <p:cNvGraphicFramePr/>
            <p:nvPr>
              <p:extLst>
                <p:ext uri="{D42A27DB-BD31-4B8C-83A1-F6EECF244321}">
                  <p14:modId xmlns:p14="http://schemas.microsoft.com/office/powerpoint/2010/main" val="3614342136"/>
                </p:ext>
              </p:extLst>
            </p:nvPr>
          </p:nvGraphicFramePr>
          <p:xfrm>
            <a:off x="6358959" y="3206538"/>
            <a:ext cx="5299132" cy="3561964"/>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Arrow 13"/>
            <p:cNvSpPr/>
            <p:nvPr/>
          </p:nvSpPr>
          <p:spPr>
            <a:xfrm rot="16200000">
              <a:off x="6357716" y="4783432"/>
              <a:ext cx="2286814" cy="21166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6421616" y="4701203"/>
              <a:ext cx="2451272" cy="21166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67750" y="3676877"/>
              <a:ext cx="563807" cy="215444"/>
            </a:xfrm>
            <a:prstGeom prst="rect">
              <a:avLst/>
            </a:prstGeom>
            <a:noFill/>
          </p:spPr>
          <p:txBody>
            <a:bodyPr wrap="square" rtlCol="0">
              <a:spAutoFit/>
            </a:bodyPr>
            <a:lstStyle/>
            <a:p>
              <a:pPr algn="ctr"/>
              <a:r>
                <a:rPr lang="en-US" sz="800" b="1" dirty="0" smtClean="0"/>
                <a:t>300k</a:t>
              </a:r>
              <a:endParaRPr lang="en-US" sz="800" b="1" dirty="0"/>
            </a:p>
          </p:txBody>
        </p:sp>
        <p:sp>
          <p:nvSpPr>
            <p:cNvPr id="17" name="TextBox 16"/>
            <p:cNvSpPr txBox="1"/>
            <p:nvPr/>
          </p:nvSpPr>
          <p:spPr>
            <a:xfrm>
              <a:off x="7108472" y="3506783"/>
              <a:ext cx="573636" cy="215444"/>
            </a:xfrm>
            <a:prstGeom prst="rect">
              <a:avLst/>
            </a:prstGeom>
            <a:noFill/>
          </p:spPr>
          <p:txBody>
            <a:bodyPr wrap="square" rtlCol="0">
              <a:spAutoFit/>
            </a:bodyPr>
            <a:lstStyle/>
            <a:p>
              <a:pPr algn="ctr"/>
              <a:r>
                <a:rPr lang="en-US" sz="800" b="1" dirty="0" smtClean="0"/>
                <a:t>700k</a:t>
              </a:r>
              <a:endParaRPr lang="en-US" sz="800" b="1" dirty="0"/>
            </a:p>
          </p:txBody>
        </p:sp>
      </p:grpSp>
      <p:cxnSp>
        <p:nvCxnSpPr>
          <p:cNvPr id="20" name="Straight Arrow Connector 19"/>
          <p:cNvCxnSpPr>
            <a:endCxn id="13" idx="0"/>
          </p:cNvCxnSpPr>
          <p:nvPr/>
        </p:nvCxnSpPr>
        <p:spPr>
          <a:xfrm flipH="1">
            <a:off x="9008525" y="2567836"/>
            <a:ext cx="523782" cy="638702"/>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502266" y="1674914"/>
            <a:ext cx="2448059" cy="1200329"/>
          </a:xfrm>
          <a:prstGeom prst="rect">
            <a:avLst/>
          </a:prstGeom>
          <a:noFill/>
        </p:spPr>
        <p:txBody>
          <a:bodyPr wrap="square" rtlCol="0">
            <a:spAutoFit/>
          </a:bodyPr>
          <a:lstStyle/>
          <a:p>
            <a:r>
              <a:rPr lang="en-US" dirty="0" smtClean="0"/>
              <a:t>Inserting 1.5 Million keys into an empty hash table until it is 70% full.</a:t>
            </a:r>
            <a:endParaRPr lang="en-US" dirty="0"/>
          </a:p>
        </p:txBody>
      </p:sp>
    </p:spTree>
    <p:extLst>
      <p:ext uri="{BB962C8B-B14F-4D97-AF65-F5344CB8AC3E}">
        <p14:creationId xmlns:p14="http://schemas.microsoft.com/office/powerpoint/2010/main" val="1841345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smtClean="0"/>
              <a:t>31.08.2016</a:t>
            </a:r>
            <a:endParaRPr lang="en-GB" dirty="0"/>
          </a:p>
        </p:txBody>
      </p:sp>
      <p:sp>
        <p:nvSpPr>
          <p:cNvPr id="4" name="Fußzeilenplatzhalter 3"/>
          <p:cNvSpPr>
            <a:spLocks noGrp="1"/>
          </p:cNvSpPr>
          <p:nvPr>
            <p:ph type="ftr" sz="quarter" idx="11"/>
          </p:nvPr>
        </p:nvSpPr>
        <p:spPr/>
        <p:txBody>
          <a:bodyPr/>
          <a:lstStyle/>
          <a:p>
            <a:r>
              <a:rPr lang="en-GB" smtClean="0"/>
              <a:t>Kaan Kara, Gustavo Alonso</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4</a:t>
            </a:fld>
            <a:endParaRPr lang="en-GB" dirty="0"/>
          </a:p>
        </p:txBody>
      </p:sp>
      <p:sp>
        <p:nvSpPr>
          <p:cNvPr id="10" name="Titel 9"/>
          <p:cNvSpPr>
            <a:spLocks noGrp="1"/>
          </p:cNvSpPr>
          <p:nvPr>
            <p:ph type="title"/>
          </p:nvPr>
        </p:nvSpPr>
        <p:spPr/>
        <p:txBody>
          <a:bodyPr/>
          <a:lstStyle/>
          <a:p>
            <a:r>
              <a:rPr lang="en-GB" dirty="0" smtClean="0"/>
              <a:t>Target Platform: Intel </a:t>
            </a:r>
            <a:r>
              <a:rPr lang="en-GB" dirty="0" err="1" smtClean="0"/>
              <a:t>Xeon+FPGA</a:t>
            </a:r>
            <a:endParaRPr lang="en-GB" dirty="0"/>
          </a:p>
        </p:txBody>
      </p:sp>
      <p:pic>
        <p:nvPicPr>
          <p:cNvPr id="18" name="Picture 17"/>
          <p:cNvPicPr>
            <a:picLocks noChangeAspect="1"/>
          </p:cNvPicPr>
          <p:nvPr/>
        </p:nvPicPr>
        <p:blipFill>
          <a:blip r:embed="rId3"/>
          <a:stretch>
            <a:fillRect/>
          </a:stretch>
        </p:blipFill>
        <p:spPr>
          <a:xfrm>
            <a:off x="1674019" y="1786165"/>
            <a:ext cx="4929237" cy="3644723"/>
          </a:xfrm>
          <a:prstGeom prst="rect">
            <a:avLst/>
          </a:prstGeom>
        </p:spPr>
      </p:pic>
      <p:sp>
        <p:nvSpPr>
          <p:cNvPr id="19" name="Inhaltsplatzhalter 10"/>
          <p:cNvSpPr>
            <a:spLocks noGrp="1"/>
          </p:cNvSpPr>
          <p:nvPr>
            <p:ph idx="1"/>
          </p:nvPr>
        </p:nvSpPr>
        <p:spPr>
          <a:xfrm>
            <a:off x="6625627" y="2929165"/>
            <a:ext cx="4038600" cy="3186110"/>
          </a:xfrm>
        </p:spPr>
        <p:txBody>
          <a:bodyPr anchor="t"/>
          <a:lstStyle/>
          <a:p>
            <a:pPr marL="0" indent="0">
              <a:buNone/>
            </a:pPr>
            <a:r>
              <a:rPr lang="en-GB" b="1" dirty="0" smtClean="0"/>
              <a:t>Accelerator Function Unit</a:t>
            </a:r>
          </a:p>
          <a:p>
            <a:r>
              <a:rPr lang="en-GB" dirty="0" smtClean="0"/>
              <a:t>Written in an HDL</a:t>
            </a:r>
          </a:p>
          <a:p>
            <a:r>
              <a:rPr lang="en-GB" dirty="0" smtClean="0"/>
              <a:t>Able to access entire main memory</a:t>
            </a:r>
          </a:p>
          <a:p>
            <a:r>
              <a:rPr lang="en-GB" dirty="0" smtClean="0"/>
              <a:t>QPI provides cache-coherency</a:t>
            </a:r>
            <a:endParaRPr lang="en-GB" dirty="0"/>
          </a:p>
        </p:txBody>
      </p:sp>
      <p:cxnSp>
        <p:nvCxnSpPr>
          <p:cNvPr id="20" name="Straight Arrow Connector 19"/>
          <p:cNvCxnSpPr/>
          <p:nvPr/>
        </p:nvCxnSpPr>
        <p:spPr>
          <a:xfrm flipH="1">
            <a:off x="6092227" y="3157765"/>
            <a:ext cx="609600" cy="685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809719" y="5939394"/>
            <a:ext cx="10569388" cy="369332"/>
          </a:xfrm>
          <a:prstGeom prst="rect">
            <a:avLst/>
          </a:prstGeom>
          <a:noFill/>
        </p:spPr>
        <p:txBody>
          <a:bodyPr wrap="square" rtlCol="0">
            <a:spAutoFit/>
          </a:bodyPr>
          <a:lstStyle/>
          <a:p>
            <a:pPr algn="ctr"/>
            <a:r>
              <a:rPr lang="en-US" dirty="0" smtClean="0"/>
              <a:t>Acknowledgement: We thank Intel for their generous donation of </a:t>
            </a:r>
            <a:r>
              <a:rPr lang="en-US" dirty="0" err="1" smtClean="0"/>
              <a:t>Xeon+FPGA</a:t>
            </a:r>
            <a:r>
              <a:rPr lang="en-US" dirty="0" smtClean="0"/>
              <a:t>.</a:t>
            </a:r>
            <a:endParaRPr lang="en-US" dirty="0"/>
          </a:p>
        </p:txBody>
      </p:sp>
    </p:spTree>
    <p:extLst>
      <p:ext uri="{BB962C8B-B14F-4D97-AF65-F5344CB8AC3E}">
        <p14:creationId xmlns:p14="http://schemas.microsoft.com/office/powerpoint/2010/main" val="32086232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smtClean="0"/>
              <a:t>31.08.2016</a:t>
            </a:r>
            <a:endParaRPr lang="en-GB" dirty="0"/>
          </a:p>
        </p:txBody>
      </p:sp>
      <p:sp>
        <p:nvSpPr>
          <p:cNvPr id="4" name="Fußzeilenplatzhalter 3"/>
          <p:cNvSpPr>
            <a:spLocks noGrp="1"/>
          </p:cNvSpPr>
          <p:nvPr>
            <p:ph type="ftr" sz="quarter" idx="11"/>
          </p:nvPr>
        </p:nvSpPr>
        <p:spPr/>
        <p:txBody>
          <a:bodyPr/>
          <a:lstStyle/>
          <a:p>
            <a:r>
              <a:rPr lang="en-GB" smtClean="0"/>
              <a:t>Kaan Kara, Gustavo Alonso</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5</a:t>
            </a:fld>
            <a:endParaRPr lang="en-GB" dirty="0"/>
          </a:p>
        </p:txBody>
      </p:sp>
      <p:sp>
        <p:nvSpPr>
          <p:cNvPr id="10" name="Titel 9"/>
          <p:cNvSpPr>
            <a:spLocks noGrp="1"/>
          </p:cNvSpPr>
          <p:nvPr>
            <p:ph type="title"/>
          </p:nvPr>
        </p:nvSpPr>
        <p:spPr/>
        <p:txBody>
          <a:bodyPr/>
          <a:lstStyle/>
          <a:p>
            <a:r>
              <a:rPr lang="en-GB" dirty="0" smtClean="0"/>
              <a:t>Hardware Hashing</a:t>
            </a:r>
            <a:endParaRPr lang="en-GB" dirty="0"/>
          </a:p>
        </p:txBody>
      </p:sp>
      <p:sp>
        <p:nvSpPr>
          <p:cNvPr id="2" name="Content Placeholder 1"/>
          <p:cNvSpPr>
            <a:spLocks noGrp="1"/>
          </p:cNvSpPr>
          <p:nvPr>
            <p:ph idx="1"/>
          </p:nvPr>
        </p:nvSpPr>
        <p:spPr>
          <a:xfrm>
            <a:off x="323850" y="1592714"/>
            <a:ext cx="11537950" cy="4641396"/>
          </a:xfrm>
        </p:spPr>
        <p:txBody>
          <a:bodyPr/>
          <a:lstStyle/>
          <a:p>
            <a:r>
              <a:rPr lang="en-US" dirty="0" smtClean="0"/>
              <a:t>RTL:</a:t>
            </a:r>
          </a:p>
          <a:p>
            <a:endParaRPr lang="en-US" dirty="0"/>
          </a:p>
          <a:p>
            <a:pPr marL="0" indent="0">
              <a:buNone/>
            </a:pPr>
            <a:endParaRPr lang="en-US" dirty="0"/>
          </a:p>
          <a:p>
            <a:r>
              <a:rPr lang="en-US" dirty="0" smtClean="0"/>
              <a:t>Performance: </a:t>
            </a:r>
            <a:endParaRPr lang="en-US" dirty="0"/>
          </a:p>
        </p:txBody>
      </p:sp>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4101094" y="1105385"/>
            <a:ext cx="5320259" cy="1393959"/>
          </a:xfrm>
          <a:prstGeom prst="rect">
            <a:avLst/>
          </a:prstGeom>
        </p:spPr>
      </p:pic>
      <p:sp>
        <p:nvSpPr>
          <p:cNvPr id="8" name="TextBox 7"/>
          <p:cNvSpPr txBox="1"/>
          <p:nvPr/>
        </p:nvSpPr>
        <p:spPr>
          <a:xfrm>
            <a:off x="4297360" y="1322561"/>
            <a:ext cx="2286000" cy="830997"/>
          </a:xfrm>
          <a:prstGeom prst="rect">
            <a:avLst/>
          </a:prstGeom>
          <a:noFill/>
        </p:spPr>
        <p:txBody>
          <a:bodyPr wrap="square" rtlCol="0">
            <a:spAutoFit/>
          </a:bodyPr>
          <a:lstStyle/>
          <a:p>
            <a:pPr algn="ctr"/>
            <a:r>
              <a:rPr lang="en-US" sz="2400" dirty="0" smtClean="0"/>
              <a:t>Simple Tabulation</a:t>
            </a:r>
            <a:endParaRPr lang="en-US" sz="2400" dirty="0"/>
          </a:p>
        </p:txBody>
      </p:sp>
      <p:sp>
        <p:nvSpPr>
          <p:cNvPr id="9" name="TextBox 8"/>
          <p:cNvSpPr txBox="1"/>
          <p:nvPr/>
        </p:nvSpPr>
        <p:spPr>
          <a:xfrm>
            <a:off x="7009757" y="1502049"/>
            <a:ext cx="2286000" cy="461665"/>
          </a:xfrm>
          <a:prstGeom prst="rect">
            <a:avLst/>
          </a:prstGeom>
          <a:noFill/>
        </p:spPr>
        <p:txBody>
          <a:bodyPr wrap="square" rtlCol="0">
            <a:spAutoFit/>
          </a:bodyPr>
          <a:lstStyle/>
          <a:p>
            <a:pPr algn="ctr"/>
            <a:r>
              <a:rPr lang="en-US" sz="2400" dirty="0" smtClean="0"/>
              <a:t>Murmur</a:t>
            </a:r>
            <a:endParaRPr lang="en-US" sz="2400" dirty="0"/>
          </a:p>
        </p:txBody>
      </p:sp>
      <p:graphicFrame>
        <p:nvGraphicFramePr>
          <p:cNvPr id="11" name="Content Placeholder 6"/>
          <p:cNvGraphicFramePr>
            <a:graphicFrameLocks/>
          </p:cNvGraphicFramePr>
          <p:nvPr>
            <p:extLst>
              <p:ext uri="{D42A27DB-BD31-4B8C-83A1-F6EECF244321}">
                <p14:modId xmlns:p14="http://schemas.microsoft.com/office/powerpoint/2010/main" val="189719104"/>
              </p:ext>
            </p:extLst>
          </p:nvPr>
        </p:nvGraphicFramePr>
        <p:xfrm>
          <a:off x="3372711" y="2466800"/>
          <a:ext cx="7543800" cy="3540692"/>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Arrow Connector 11"/>
          <p:cNvCxnSpPr/>
          <p:nvPr/>
        </p:nvCxnSpPr>
        <p:spPr>
          <a:xfrm>
            <a:off x="4417218" y="5985431"/>
            <a:ext cx="4572000"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935006" y="6004203"/>
            <a:ext cx="1652437" cy="369332"/>
          </a:xfrm>
          <a:prstGeom prst="rect">
            <a:avLst/>
          </a:prstGeom>
          <a:noFill/>
        </p:spPr>
        <p:txBody>
          <a:bodyPr wrap="square" rtlCol="0">
            <a:spAutoFit/>
          </a:bodyPr>
          <a:lstStyle/>
          <a:p>
            <a:pPr algn="ctr"/>
            <a:r>
              <a:rPr lang="en-US" dirty="0" smtClean="0">
                <a:solidFill>
                  <a:schemeClr val="accent1"/>
                </a:solidFill>
              </a:rPr>
              <a:t>CPU Hashing</a:t>
            </a:r>
            <a:endParaRPr lang="en-US" dirty="0">
              <a:solidFill>
                <a:schemeClr val="accent1"/>
              </a:solidFill>
            </a:endParaRPr>
          </a:p>
        </p:txBody>
      </p:sp>
      <p:cxnSp>
        <p:nvCxnSpPr>
          <p:cNvPr id="14" name="Straight Arrow Connector 13"/>
          <p:cNvCxnSpPr/>
          <p:nvPr/>
        </p:nvCxnSpPr>
        <p:spPr>
          <a:xfrm>
            <a:off x="9344099" y="5982534"/>
            <a:ext cx="1219200" cy="0"/>
          </a:xfrm>
          <a:prstGeom prst="straightConnector1">
            <a:avLst/>
          </a:prstGeom>
          <a:ln>
            <a:solidFill>
              <a:srgbClr val="007A9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037029" y="6007492"/>
            <a:ext cx="1915312" cy="369332"/>
          </a:xfrm>
          <a:prstGeom prst="rect">
            <a:avLst/>
          </a:prstGeom>
          <a:noFill/>
        </p:spPr>
        <p:txBody>
          <a:bodyPr wrap="square" rtlCol="0">
            <a:spAutoFit/>
          </a:bodyPr>
          <a:lstStyle/>
          <a:p>
            <a:pPr algn="ctr"/>
            <a:r>
              <a:rPr lang="en-US" dirty="0" smtClean="0">
                <a:solidFill>
                  <a:srgbClr val="007A96"/>
                </a:solidFill>
              </a:rPr>
              <a:t>FPGA Hashing</a:t>
            </a:r>
            <a:endParaRPr lang="en-US" dirty="0">
              <a:solidFill>
                <a:srgbClr val="007A96"/>
              </a:solidFill>
            </a:endParaRPr>
          </a:p>
        </p:txBody>
      </p:sp>
    </p:spTree>
    <p:extLst>
      <p:ext uri="{BB962C8B-B14F-4D97-AF65-F5344CB8AC3E}">
        <p14:creationId xmlns:p14="http://schemas.microsoft.com/office/powerpoint/2010/main" val="16667843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smtClean="0"/>
              <a:t>31.08.2016</a:t>
            </a:r>
            <a:endParaRPr lang="en-GB" dirty="0"/>
          </a:p>
        </p:txBody>
      </p:sp>
      <p:sp>
        <p:nvSpPr>
          <p:cNvPr id="4" name="Fußzeilenplatzhalter 3"/>
          <p:cNvSpPr>
            <a:spLocks noGrp="1"/>
          </p:cNvSpPr>
          <p:nvPr>
            <p:ph type="ftr" sz="quarter" idx="11"/>
          </p:nvPr>
        </p:nvSpPr>
        <p:spPr/>
        <p:txBody>
          <a:bodyPr/>
          <a:lstStyle/>
          <a:p>
            <a:r>
              <a:rPr lang="en-GB" smtClean="0"/>
              <a:t>Kaan Kara, Gustavo Alonso</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6</a:t>
            </a:fld>
            <a:endParaRPr lang="en-GB" dirty="0"/>
          </a:p>
        </p:txBody>
      </p:sp>
      <p:sp>
        <p:nvSpPr>
          <p:cNvPr id="10" name="Titel 9"/>
          <p:cNvSpPr>
            <a:spLocks noGrp="1"/>
          </p:cNvSpPr>
          <p:nvPr>
            <p:ph type="title"/>
          </p:nvPr>
        </p:nvSpPr>
        <p:spPr/>
        <p:txBody>
          <a:bodyPr/>
          <a:lstStyle/>
          <a:p>
            <a:r>
              <a:rPr lang="en-GB" dirty="0" smtClean="0"/>
              <a:t>Hybrid Hash Table</a:t>
            </a:r>
            <a:endParaRPr lang="en-GB" dirty="0"/>
          </a:p>
        </p:txBody>
      </p:sp>
      <p:pic>
        <p:nvPicPr>
          <p:cNvPr id="11" name="Picture 10"/>
          <p:cNvPicPr>
            <a:picLocks noChangeAspect="1"/>
          </p:cNvPicPr>
          <p:nvPr/>
        </p:nvPicPr>
        <p:blipFill>
          <a:blip r:embed="rId3"/>
          <a:stretch>
            <a:fillRect/>
          </a:stretch>
        </p:blipFill>
        <p:spPr>
          <a:xfrm>
            <a:off x="3971137" y="1777380"/>
            <a:ext cx="4439217" cy="3926902"/>
          </a:xfrm>
          <a:prstGeom prst="rect">
            <a:avLst/>
          </a:prstGeom>
        </p:spPr>
      </p:pic>
      <p:sp>
        <p:nvSpPr>
          <p:cNvPr id="26" name="TextBox 25"/>
          <p:cNvSpPr txBox="1"/>
          <p:nvPr/>
        </p:nvSpPr>
        <p:spPr>
          <a:xfrm>
            <a:off x="5893098" y="1195322"/>
            <a:ext cx="5731806" cy="369332"/>
          </a:xfrm>
          <a:prstGeom prst="rect">
            <a:avLst/>
          </a:prstGeom>
          <a:noFill/>
        </p:spPr>
        <p:txBody>
          <a:bodyPr wrap="square" rtlCol="0">
            <a:spAutoFit/>
          </a:bodyPr>
          <a:lstStyle/>
          <a:p>
            <a:pPr algn="ctr"/>
            <a:r>
              <a:rPr lang="en-US" dirty="0" smtClean="0"/>
              <a:t>1.5 Million keys with 70% fill rate of the hash table</a:t>
            </a:r>
            <a:endParaRPr lang="en-US" dirty="0"/>
          </a:p>
        </p:txBody>
      </p:sp>
      <p:cxnSp>
        <p:nvCxnSpPr>
          <p:cNvPr id="28" name="Straight Arrow Connector 27"/>
          <p:cNvCxnSpPr/>
          <p:nvPr/>
        </p:nvCxnSpPr>
        <p:spPr>
          <a:xfrm flipV="1">
            <a:off x="5893098" y="6066541"/>
            <a:ext cx="4993097" cy="2092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645546" y="6066541"/>
            <a:ext cx="1652437" cy="369332"/>
          </a:xfrm>
          <a:prstGeom prst="rect">
            <a:avLst/>
          </a:prstGeom>
          <a:noFill/>
        </p:spPr>
        <p:txBody>
          <a:bodyPr wrap="square" rtlCol="0">
            <a:spAutoFit/>
          </a:bodyPr>
          <a:lstStyle/>
          <a:p>
            <a:pPr algn="ctr"/>
            <a:r>
              <a:rPr lang="en-US" dirty="0" smtClean="0">
                <a:solidFill>
                  <a:schemeClr val="accent1"/>
                </a:solidFill>
              </a:rPr>
              <a:t>CPU Hashing</a:t>
            </a:r>
            <a:endParaRPr lang="en-US" dirty="0">
              <a:solidFill>
                <a:schemeClr val="accent1"/>
              </a:solidFill>
            </a:endParaRPr>
          </a:p>
        </p:txBody>
      </p:sp>
      <p:grpSp>
        <p:nvGrpSpPr>
          <p:cNvPr id="25" name="Group 24"/>
          <p:cNvGrpSpPr/>
          <p:nvPr/>
        </p:nvGrpSpPr>
        <p:grpSpPr>
          <a:xfrm>
            <a:off x="4889500" y="1592714"/>
            <a:ext cx="7198109" cy="4503286"/>
            <a:chOff x="5088806" y="1592714"/>
            <a:chExt cx="6998810" cy="4503286"/>
          </a:xfrm>
        </p:grpSpPr>
        <p:graphicFrame>
          <p:nvGraphicFramePr>
            <p:cNvPr id="12" name="Chart 11"/>
            <p:cNvGraphicFramePr/>
            <p:nvPr>
              <p:extLst>
                <p:ext uri="{D42A27DB-BD31-4B8C-83A1-F6EECF244321}">
                  <p14:modId xmlns:p14="http://schemas.microsoft.com/office/powerpoint/2010/main" val="4100258498"/>
                </p:ext>
              </p:extLst>
            </p:nvPr>
          </p:nvGraphicFramePr>
          <p:xfrm>
            <a:off x="5088806" y="1592714"/>
            <a:ext cx="6891567" cy="4503286"/>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Arrow 13"/>
            <p:cNvSpPr/>
            <p:nvPr/>
          </p:nvSpPr>
          <p:spPr>
            <a:xfrm rot="16200000">
              <a:off x="4450627" y="3481949"/>
              <a:ext cx="3570750" cy="6858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10896" y="2000414"/>
              <a:ext cx="762000" cy="348802"/>
            </a:xfrm>
            <a:prstGeom prst="rect">
              <a:avLst/>
            </a:prstGeom>
            <a:noFill/>
          </p:spPr>
          <p:txBody>
            <a:bodyPr wrap="square" rtlCol="0">
              <a:spAutoFit/>
            </a:bodyPr>
            <a:lstStyle/>
            <a:p>
              <a:r>
                <a:rPr lang="en-US" dirty="0" smtClean="0"/>
                <a:t>410 s</a:t>
              </a:r>
              <a:endParaRPr lang="en-US" dirty="0"/>
            </a:p>
          </p:txBody>
        </p:sp>
        <p:cxnSp>
          <p:nvCxnSpPr>
            <p:cNvPr id="9" name="Straight Arrow Connector 8"/>
            <p:cNvCxnSpPr/>
            <p:nvPr/>
          </p:nvCxnSpPr>
          <p:spPr>
            <a:xfrm>
              <a:off x="11395535" y="4067294"/>
              <a:ext cx="0" cy="30156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11395528" y="4020056"/>
              <a:ext cx="692088" cy="348802"/>
            </a:xfrm>
            <a:prstGeom prst="rect">
              <a:avLst/>
            </a:prstGeom>
            <a:noFill/>
          </p:spPr>
          <p:txBody>
            <a:bodyPr wrap="square" rtlCol="0">
              <a:spAutoFit/>
            </a:bodyPr>
            <a:lstStyle/>
            <a:p>
              <a:r>
                <a:rPr lang="en-US" dirty="0" smtClean="0"/>
                <a:t>21%</a:t>
              </a:r>
              <a:endParaRPr lang="en-US" dirty="0"/>
            </a:p>
          </p:txBody>
        </p:sp>
      </p:grpSp>
    </p:spTree>
    <p:extLst>
      <p:ext uri="{BB962C8B-B14F-4D97-AF65-F5344CB8AC3E}">
        <p14:creationId xmlns:p14="http://schemas.microsoft.com/office/powerpoint/2010/main" val="3845695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9.41774E-7 -3.7037E-7 L -0.28331 -3.7037E-7 " pathEditMode="relative" rAng="0" ptsTypes="AA">
                                      <p:cBhvr>
                                        <p:cTn id="6" dur="2000" fill="hold"/>
                                        <p:tgtEl>
                                          <p:spTgt spid="11"/>
                                        </p:tgtEl>
                                        <p:attrNameLst>
                                          <p:attrName>ppt_x</p:attrName>
                                          <p:attrName>ppt_y</p:attrName>
                                        </p:attrNameLst>
                                      </p:cBhvr>
                                      <p:rCtr x="-14172"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 b="5"/>
          <a:stretch>
            <a:fillRect/>
          </a:stretch>
        </p:blipFill>
        <p:spPr/>
      </p:pic>
      <p:sp>
        <p:nvSpPr>
          <p:cNvPr id="3" name="Titel 2"/>
          <p:cNvSpPr>
            <a:spLocks noGrp="1"/>
          </p:cNvSpPr>
          <p:nvPr>
            <p:ph type="ctrTitle"/>
          </p:nvPr>
        </p:nvSpPr>
        <p:spPr>
          <a:xfrm>
            <a:off x="323849" y="624001"/>
            <a:ext cx="11537951" cy="1405215"/>
          </a:xfrm>
        </p:spPr>
        <p:txBody>
          <a:bodyPr/>
          <a:lstStyle/>
          <a:p>
            <a:pPr algn="ctr">
              <a:lnSpc>
                <a:spcPct val="150000"/>
              </a:lnSpc>
            </a:pPr>
            <a:r>
              <a:rPr lang="en-GB" dirty="0" smtClean="0"/>
              <a:t>Thank you for your attention!</a:t>
            </a:r>
            <a:r>
              <a:rPr lang="en-GB" dirty="0"/>
              <a:t/>
            </a:r>
            <a:br>
              <a:rPr lang="en-GB" dirty="0"/>
            </a:br>
            <a:r>
              <a:rPr lang="en-GB" dirty="0" smtClean="0"/>
              <a:t>Visit our </a:t>
            </a:r>
            <a:r>
              <a:rPr lang="en-GB" smtClean="0"/>
              <a:t>poster tomorrow </a:t>
            </a:r>
            <a:r>
              <a:rPr lang="en-GB" dirty="0" smtClean="0"/>
              <a:t>for questions.</a:t>
            </a:r>
            <a:endParaRPr lang="en-GB" dirty="0"/>
          </a:p>
        </p:txBody>
      </p:sp>
      <p:grpSp>
        <p:nvGrpSpPr>
          <p:cNvPr id="10" name="Gruppieren 9"/>
          <p:cNvGrpSpPr/>
          <p:nvPr/>
        </p:nvGrpSpPr>
        <p:grpSpPr>
          <a:xfrm>
            <a:off x="144463" y="152401"/>
            <a:ext cx="11897959" cy="612775"/>
            <a:chOff x="144463" y="152401"/>
            <a:chExt cx="11897959" cy="612775"/>
          </a:xfrm>
          <a:solidFill>
            <a:schemeClr val="accent1"/>
          </a:solidFill>
        </p:grpSpPr>
        <p:sp>
          <p:nvSpPr>
            <p:cNvPr id="11" name="Rechteck 10"/>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hteck 11"/>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hteck 12"/>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Bild 18" descr="g_eth_logo_kurz_neg_Schutzraum.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val="29562273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pPr marL="0" indent="0">
              <a:buNone/>
            </a:pPr>
            <a:r>
              <a:rPr lang="en-GB" sz="1800" b="1" dirty="0" smtClean="0"/>
              <a:t>ETH Zurich</a:t>
            </a:r>
          </a:p>
          <a:p>
            <a:pPr marL="0" indent="0">
              <a:buNone/>
            </a:pPr>
            <a:r>
              <a:rPr lang="en-GB" sz="1800" dirty="0" smtClean="0"/>
              <a:t>Systems Group</a:t>
            </a:r>
          </a:p>
          <a:p>
            <a:pPr marL="0" indent="0">
              <a:buNone/>
            </a:pPr>
            <a:r>
              <a:rPr lang="en-GB" sz="1800" dirty="0" err="1" smtClean="0"/>
              <a:t>Universitatsstrasse</a:t>
            </a:r>
            <a:r>
              <a:rPr lang="en-GB" sz="1800" dirty="0" smtClean="0"/>
              <a:t> 6</a:t>
            </a:r>
            <a:endParaRPr lang="en-GB" sz="1800" dirty="0"/>
          </a:p>
          <a:p>
            <a:pPr marL="0" indent="0">
              <a:buNone/>
            </a:pPr>
            <a:r>
              <a:rPr lang="en-GB" sz="1800" dirty="0" smtClean="0"/>
              <a:t>8092 Zurich</a:t>
            </a:r>
            <a:endParaRPr lang="en-GB" sz="1800" dirty="0"/>
          </a:p>
          <a:p>
            <a:pPr marL="0" indent="0">
              <a:buNone/>
            </a:pPr>
            <a:endParaRPr lang="en-GB" sz="1800" dirty="0" smtClean="0"/>
          </a:p>
          <a:p>
            <a:pPr marL="0" indent="0">
              <a:buNone/>
            </a:pPr>
            <a:r>
              <a:rPr lang="en-GB" sz="1800" dirty="0" smtClean="0"/>
              <a:t>systems.ethz.ch</a:t>
            </a:r>
            <a:endParaRPr lang="en-GB" sz="1800" dirty="0"/>
          </a:p>
          <a:p>
            <a:pPr marL="0" indent="0">
              <a:buNone/>
            </a:pPr>
            <a:endParaRPr lang="en-GB" sz="1800" dirty="0" smtClean="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r>
              <a:rPr lang="en-GB" sz="1800" dirty="0" smtClean="0"/>
              <a:t>© </a:t>
            </a:r>
            <a:r>
              <a:rPr lang="en-GB" sz="1800" dirty="0"/>
              <a:t>ETH Zurich, </a:t>
            </a:r>
            <a:r>
              <a:rPr lang="en-GB" sz="1800" dirty="0" smtClean="0"/>
              <a:t>August 2016</a:t>
            </a:r>
            <a:endParaRPr lang="en-GB" sz="1800" dirty="0"/>
          </a:p>
        </p:txBody>
      </p:sp>
      <p:sp>
        <p:nvSpPr>
          <p:cNvPr id="2" name="Datumsplatzhalter 1"/>
          <p:cNvSpPr>
            <a:spLocks noGrp="1"/>
          </p:cNvSpPr>
          <p:nvPr>
            <p:ph type="dt" sz="half" idx="10"/>
          </p:nvPr>
        </p:nvSpPr>
        <p:spPr/>
        <p:txBody>
          <a:bodyPr/>
          <a:lstStyle/>
          <a:p>
            <a:r>
              <a:rPr lang="en-US" smtClean="0"/>
              <a:t>31.08.2016</a:t>
            </a:r>
            <a:endParaRPr lang="en-GB" dirty="0"/>
          </a:p>
        </p:txBody>
      </p:sp>
      <p:sp>
        <p:nvSpPr>
          <p:cNvPr id="3" name="Fußzeilenplatzhalter 2"/>
          <p:cNvSpPr>
            <a:spLocks noGrp="1"/>
          </p:cNvSpPr>
          <p:nvPr>
            <p:ph type="ftr" sz="quarter" idx="11"/>
          </p:nvPr>
        </p:nvSpPr>
        <p:spPr/>
        <p:txBody>
          <a:bodyPr/>
          <a:lstStyle/>
          <a:p>
            <a:r>
              <a:rPr lang="en-GB" smtClean="0"/>
              <a:t>Kaan Kara, Gustavo Alonso</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8</a:t>
            </a:fld>
            <a:endParaRPr lang="en-GB" dirty="0"/>
          </a:p>
        </p:txBody>
      </p:sp>
      <p:sp>
        <p:nvSpPr>
          <p:cNvPr id="6" name="Titel 5"/>
          <p:cNvSpPr>
            <a:spLocks noGrp="1"/>
          </p:cNvSpPr>
          <p:nvPr>
            <p:ph type="title"/>
          </p:nvPr>
        </p:nvSpPr>
        <p:spPr/>
        <p:txBody>
          <a:bodyPr/>
          <a:lstStyle/>
          <a:p>
            <a:r>
              <a:rPr lang="en-GB" dirty="0"/>
              <a:t>Contact information and credits</a:t>
            </a:r>
          </a:p>
        </p:txBody>
      </p:sp>
    </p:spTree>
    <p:extLst>
      <p:ext uri="{BB962C8B-B14F-4D97-AF65-F5344CB8AC3E}">
        <p14:creationId xmlns:p14="http://schemas.microsoft.com/office/powerpoint/2010/main" val="9497536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th_praesentation_16zu9_ETH1">
  <a:themeElements>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th_praesentation_16zu9_ETH2">
  <a:themeElements>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3.xml><?xml version="1.0" encoding="utf-8"?>
<a:theme xmlns:a="http://schemas.openxmlformats.org/drawingml/2006/main" name="eth_praesentation_16zu9_ETH3">
  <a:themeElements>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4.xml><?xml version="1.0" encoding="utf-8"?>
<a:theme xmlns:a="http://schemas.openxmlformats.org/drawingml/2006/main" name="eth_praesentation_16zu9_ETH4">
  <a:themeElements>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5.xml><?xml version="1.0" encoding="utf-8"?>
<a:theme xmlns:a="http://schemas.openxmlformats.org/drawingml/2006/main" name="eth_praesentation_16zu9_ETH5">
  <a:themeElements>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6.xml><?xml version="1.0" encoding="utf-8"?>
<a:theme xmlns:a="http://schemas.openxmlformats.org/drawingml/2006/main" name="eth_praesentation_16zu9_ETH6">
  <a:themeElements>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7.xml><?xml version="1.0" encoding="utf-8"?>
<a:theme xmlns:a="http://schemas.openxmlformats.org/drawingml/2006/main" name="eth_praesentation_16zu9_ETH7">
  <a:themeElements>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8.xml><?xml version="1.0" encoding="utf-8"?>
<a:theme xmlns:a="http://schemas.openxmlformats.org/drawingml/2006/main" name="eth_praesentation_16zu9_ETH8">
  <a:themeElements>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ppt/theme/theme9.xml><?xml version="1.0" encoding="utf-8"?>
<a:theme xmlns:a="http://schemas.openxmlformats.org/drawingml/2006/main" name="eth_praesentation_16zu9_ETH9">
  <a:themeElements>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16zu9_ETH1_d" id="{F9B539DF-8A69-4439-8089-24A40A980317}" vid="{5D9C827C-5BA7-402A-8ABB-C7F0BA4B4DEC}"/>
    </a:ext>
  </a:extLst>
</a:theme>
</file>

<file path=docProps/app.xml><?xml version="1.0" encoding="utf-8"?>
<Properties xmlns="http://schemas.openxmlformats.org/officeDocument/2006/extended-properties" xmlns:vt="http://schemas.openxmlformats.org/officeDocument/2006/docPropsVTypes">
  <Template>eth_praesentation_16zu9_en</Template>
  <TotalTime>349</TotalTime>
  <Words>1091</Words>
  <Application>Microsoft Office PowerPoint</Application>
  <PresentationFormat>Custom</PresentationFormat>
  <Paragraphs>140</Paragraphs>
  <Slides>8</Slides>
  <Notes>6</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8</vt:i4>
      </vt:variant>
    </vt:vector>
  </HeadingPairs>
  <TitlesOfParts>
    <vt:vector size="19" baseType="lpstr">
      <vt:lpstr>Arial</vt:lpstr>
      <vt:lpstr>Wingdings</vt:lpstr>
      <vt:lpstr>eth_praesentation_16zu9_ETH1</vt:lpstr>
      <vt:lpstr>eth_praesentation_16zu9_ETH2</vt:lpstr>
      <vt:lpstr>eth_praesentation_16zu9_ETH3</vt:lpstr>
      <vt:lpstr>eth_praesentation_16zu9_ETH4</vt:lpstr>
      <vt:lpstr>eth_praesentation_16zu9_ETH5</vt:lpstr>
      <vt:lpstr>eth_praesentation_16zu9_ETH6</vt:lpstr>
      <vt:lpstr>eth_praesentation_16zu9_ETH7</vt:lpstr>
      <vt:lpstr>eth_praesentation_16zu9_ETH8</vt:lpstr>
      <vt:lpstr>eth_praesentation_16zu9_ETH9</vt:lpstr>
      <vt:lpstr>Fast and Robust Hashing for Database Operators</vt:lpstr>
      <vt:lpstr>Motivation</vt:lpstr>
      <vt:lpstr>Trade-Off: Fast vs. Robust Hashing</vt:lpstr>
      <vt:lpstr>Target Platform: Intel Xeon+FPGA</vt:lpstr>
      <vt:lpstr>Hardware Hashing</vt:lpstr>
      <vt:lpstr>Hybrid Hash Table</vt:lpstr>
      <vt:lpstr>Thank you for your attention! Visit our poster tomorrow for questions.</vt:lpstr>
      <vt:lpstr>Contact information and credits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and Robust Hashing for Database Operators</dc:title>
  <dc:creator>Windows User</dc:creator>
  <cp:lastModifiedBy>Windows User</cp:lastModifiedBy>
  <cp:revision>39</cp:revision>
  <cp:lastPrinted>2013-06-08T11:22:51Z</cp:lastPrinted>
  <dcterms:created xsi:type="dcterms:W3CDTF">2016-08-25T08:46:11Z</dcterms:created>
  <dcterms:modified xsi:type="dcterms:W3CDTF">2016-08-31T12:13:05Z</dcterms:modified>
</cp:coreProperties>
</file>