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0"/>
  </p:notesMasterIdLst>
  <p:sldIdLst>
    <p:sldId id="256" r:id="rId2"/>
    <p:sldId id="257" r:id="rId3"/>
    <p:sldId id="258" r:id="rId4"/>
    <p:sldId id="283" r:id="rId5"/>
    <p:sldId id="286" r:id="rId6"/>
    <p:sldId id="288" r:id="rId7"/>
    <p:sldId id="262" r:id="rId8"/>
    <p:sldId id="289" r:id="rId9"/>
    <p:sldId id="263" r:id="rId10"/>
    <p:sldId id="264" r:id="rId11"/>
    <p:sldId id="287" r:id="rId12"/>
    <p:sldId id="265" r:id="rId13"/>
    <p:sldId id="266" r:id="rId14"/>
    <p:sldId id="275" r:id="rId15"/>
    <p:sldId id="290" r:id="rId16"/>
    <p:sldId id="292" r:id="rId17"/>
    <p:sldId id="268" r:id="rId18"/>
    <p:sldId id="269" r:id="rId19"/>
    <p:sldId id="270" r:id="rId20"/>
    <p:sldId id="271" r:id="rId21"/>
    <p:sldId id="272" r:id="rId22"/>
    <p:sldId id="273" r:id="rId23"/>
    <p:sldId id="277" r:id="rId24"/>
    <p:sldId id="276" r:id="rId25"/>
    <p:sldId id="278" r:id="rId26"/>
    <p:sldId id="279" r:id="rId27"/>
    <p:sldId id="280" r:id="rId28"/>
    <p:sldId id="28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00"/>
    <a:srgbClr val="006400"/>
    <a:srgbClr val="002A5C"/>
    <a:srgbClr val="FFE434"/>
    <a:srgbClr val="E31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7373" autoAdjust="0"/>
  </p:normalViewPr>
  <p:slideViewPr>
    <p:cSldViewPr snapToGrid="0">
      <p:cViewPr>
        <p:scale>
          <a:sx n="70" d="100"/>
          <a:sy n="70" d="100"/>
        </p:scale>
        <p:origin x="-15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Book1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Book1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'6LUT'!$X$3</c:f>
              <c:strCache>
                <c:ptCount val="1"/>
                <c:pt idx="0">
                  <c:v>VPR 7.0 Default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'6LUT'!$W$6:$W$8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16</c:v>
                </c:pt>
              </c:numCache>
            </c:numRef>
          </c:xVal>
          <c:yVal>
            <c:numRef>
              <c:f>'6LUT'!$Y$6:$Y$8</c:f>
              <c:numCache>
                <c:formatCode>General</c:formatCode>
                <c:ptCount val="3"/>
                <c:pt idx="0">
                  <c:v>8.0299999999999994</c:v>
                </c:pt>
                <c:pt idx="1">
                  <c:v>8.6</c:v>
                </c:pt>
                <c:pt idx="2">
                  <c:v>9.35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044416"/>
        <c:axId val="79351808"/>
      </c:scatterChart>
      <c:valAx>
        <c:axId val="40044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Global Wire Segment Length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351808"/>
        <c:crosses val="autoZero"/>
        <c:crossBetween val="midCat"/>
      </c:valAx>
      <c:valAx>
        <c:axId val="79351808"/>
        <c:scaling>
          <c:orientation val="minMax"/>
          <c:max val="10"/>
          <c:min val="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Routing Delay (ns)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444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'6LUT'!$X$3</c:f>
              <c:strCache>
                <c:ptCount val="1"/>
                <c:pt idx="0">
                  <c:v>VPR 7.0 Default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'6LUT'!$W$6:$W$8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16</c:v>
                </c:pt>
              </c:numCache>
            </c:numRef>
          </c:xVal>
          <c:yVal>
            <c:numRef>
              <c:f>'6LUT'!$Y$6:$Y$8</c:f>
              <c:numCache>
                <c:formatCode>General</c:formatCode>
                <c:ptCount val="3"/>
                <c:pt idx="0">
                  <c:v>8.0299999999999994</c:v>
                </c:pt>
                <c:pt idx="1">
                  <c:v>8.6</c:v>
                </c:pt>
                <c:pt idx="2">
                  <c:v>9.35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'6LUT'!$D$3</c:f>
              <c:strCache>
                <c:ptCount val="1"/>
                <c:pt idx="0">
                  <c:v>On-CB, Off-CB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57150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'6LUT'!$C$7:$C$9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16</c:v>
                </c:pt>
              </c:numCache>
            </c:numRef>
          </c:xVal>
          <c:yVal>
            <c:numRef>
              <c:f>'6LUT'!$E$7:$E$9</c:f>
              <c:numCache>
                <c:formatCode>General</c:formatCode>
                <c:ptCount val="3"/>
                <c:pt idx="0">
                  <c:v>8.73</c:v>
                </c:pt>
                <c:pt idx="1">
                  <c:v>9.1199999999999992</c:v>
                </c:pt>
                <c:pt idx="2">
                  <c:v>9.51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382464"/>
        <c:axId val="86385024"/>
      </c:scatterChart>
      <c:valAx>
        <c:axId val="86382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Global Wire Segment Length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385024"/>
        <c:crosses val="autoZero"/>
        <c:crossBetween val="midCat"/>
      </c:valAx>
      <c:valAx>
        <c:axId val="86385024"/>
        <c:scaling>
          <c:orientation val="minMax"/>
          <c:min val="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Routing Delay (ns)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3824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'6LUT'!$X$3</c:f>
              <c:strCache>
                <c:ptCount val="1"/>
                <c:pt idx="0">
                  <c:v>VPR 7.0 Default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'6LUT'!$W$6:$W$8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16</c:v>
                </c:pt>
              </c:numCache>
            </c:numRef>
          </c:xVal>
          <c:yVal>
            <c:numRef>
              <c:f>'6LUT'!$Y$6:$Y$8</c:f>
              <c:numCache>
                <c:formatCode>General</c:formatCode>
                <c:ptCount val="3"/>
                <c:pt idx="0">
                  <c:v>8.0299999999999994</c:v>
                </c:pt>
                <c:pt idx="1">
                  <c:v>8.6</c:v>
                </c:pt>
                <c:pt idx="2">
                  <c:v>9.35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'6LUT'!$D$3</c:f>
              <c:strCache>
                <c:ptCount val="1"/>
                <c:pt idx="0">
                  <c:v>On-CB, Off-CB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'6LUT'!$C$7:$C$9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16</c:v>
                </c:pt>
              </c:numCache>
            </c:numRef>
          </c:xVal>
          <c:yVal>
            <c:numRef>
              <c:f>'6LUT'!$E$7:$E$9</c:f>
              <c:numCache>
                <c:formatCode>General</c:formatCode>
                <c:ptCount val="3"/>
                <c:pt idx="0">
                  <c:v>8.73</c:v>
                </c:pt>
                <c:pt idx="1">
                  <c:v>9.1199999999999992</c:v>
                </c:pt>
                <c:pt idx="2">
                  <c:v>9.51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'6LUT'!$H$3</c:f>
              <c:strCache>
                <c:ptCount val="1"/>
                <c:pt idx="0">
                  <c:v>On-CB, Off-SB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57150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'6LUT'!$G$7:$G$9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16</c:v>
                </c:pt>
              </c:numCache>
            </c:numRef>
          </c:xVal>
          <c:yVal>
            <c:numRef>
              <c:f>'6LUT'!$I$7:$I$9</c:f>
              <c:numCache>
                <c:formatCode>General</c:formatCode>
                <c:ptCount val="3"/>
                <c:pt idx="0">
                  <c:v>7.75</c:v>
                </c:pt>
                <c:pt idx="1">
                  <c:v>7.93</c:v>
                </c:pt>
                <c:pt idx="2">
                  <c:v>8.31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498496"/>
        <c:axId val="81500800"/>
      </c:scatterChart>
      <c:valAx>
        <c:axId val="81498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Global Wire Segment Length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500800"/>
        <c:crosses val="autoZero"/>
        <c:crossBetween val="midCat"/>
      </c:valAx>
      <c:valAx>
        <c:axId val="81500800"/>
        <c:scaling>
          <c:orientation val="minMax"/>
          <c:min val="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Routing Delay (ns)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4984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'6LUT'!$X$3</c:f>
              <c:strCache>
                <c:ptCount val="1"/>
                <c:pt idx="0">
                  <c:v>VPR 7.0 Default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'6LUT'!$W$6:$W$8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16</c:v>
                </c:pt>
              </c:numCache>
            </c:numRef>
          </c:xVal>
          <c:yVal>
            <c:numRef>
              <c:f>'6LUT'!$Y$6:$Y$8</c:f>
              <c:numCache>
                <c:formatCode>General</c:formatCode>
                <c:ptCount val="3"/>
                <c:pt idx="0">
                  <c:v>8.0299999999999994</c:v>
                </c:pt>
                <c:pt idx="1">
                  <c:v>8.6</c:v>
                </c:pt>
                <c:pt idx="2">
                  <c:v>9.35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'6LUT'!$D$3</c:f>
              <c:strCache>
                <c:ptCount val="1"/>
                <c:pt idx="0">
                  <c:v>On-CB, Off-CB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'6LUT'!$C$7:$C$9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16</c:v>
                </c:pt>
              </c:numCache>
            </c:numRef>
          </c:xVal>
          <c:yVal>
            <c:numRef>
              <c:f>'6LUT'!$E$7:$E$9</c:f>
              <c:numCache>
                <c:formatCode>General</c:formatCode>
                <c:ptCount val="3"/>
                <c:pt idx="0">
                  <c:v>8.73</c:v>
                </c:pt>
                <c:pt idx="1">
                  <c:v>9.1199999999999992</c:v>
                </c:pt>
                <c:pt idx="2">
                  <c:v>9.51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'6LUT'!$H$3</c:f>
              <c:strCache>
                <c:ptCount val="1"/>
                <c:pt idx="0">
                  <c:v>On-CB, Off-SB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'6LUT'!$G$7:$G$9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16</c:v>
                </c:pt>
              </c:numCache>
            </c:numRef>
          </c:xVal>
          <c:yVal>
            <c:numRef>
              <c:f>'6LUT'!$I$7:$I$9</c:f>
              <c:numCache>
                <c:formatCode>General</c:formatCode>
                <c:ptCount val="3"/>
                <c:pt idx="0">
                  <c:v>7.75</c:v>
                </c:pt>
                <c:pt idx="1">
                  <c:v>7.93</c:v>
                </c:pt>
                <c:pt idx="2">
                  <c:v>8.31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'6LUT'!$L$3</c:f>
              <c:strCache>
                <c:ptCount val="1"/>
                <c:pt idx="0">
                  <c:v>On-CB, Off-CB/SB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x"/>
            <c:size val="6"/>
            <c:spPr>
              <a:noFill/>
              <a:ln w="57150">
                <a:solidFill>
                  <a:srgbClr val="FF0000"/>
                </a:solidFill>
                <a:round/>
              </a:ln>
              <a:effectLst/>
            </c:spPr>
          </c:marker>
          <c:xVal>
            <c:numRef>
              <c:f>'6LUT'!$K$7:$K$9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16</c:v>
                </c:pt>
              </c:numCache>
            </c:numRef>
          </c:xVal>
          <c:yVal>
            <c:numRef>
              <c:f>'6LUT'!$M$7:$M$9</c:f>
              <c:numCache>
                <c:formatCode>General</c:formatCode>
                <c:ptCount val="3"/>
                <c:pt idx="0">
                  <c:v>7.62</c:v>
                </c:pt>
                <c:pt idx="1">
                  <c:v>7.74</c:v>
                </c:pt>
                <c:pt idx="2">
                  <c:v>8.42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835200"/>
        <c:axId val="86837504"/>
      </c:scatterChart>
      <c:valAx>
        <c:axId val="86835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Global Wire Segment Length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837504"/>
        <c:crosses val="autoZero"/>
        <c:crossBetween val="midCat"/>
      </c:valAx>
      <c:valAx>
        <c:axId val="86837504"/>
        <c:scaling>
          <c:orientation val="minMax"/>
          <c:min val="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Routing Delay (ns)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8352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'6LUT'!$X$3</c:f>
              <c:strCache>
                <c:ptCount val="1"/>
                <c:pt idx="0">
                  <c:v>VPR 7.0 Default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'6LUT'!$W$6:$W$8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16</c:v>
                </c:pt>
              </c:numCache>
            </c:numRef>
          </c:xVal>
          <c:yVal>
            <c:numRef>
              <c:f>'6LUT'!$Y$6:$Y$8</c:f>
              <c:numCache>
                <c:formatCode>General</c:formatCode>
                <c:ptCount val="3"/>
                <c:pt idx="0">
                  <c:v>8.0299999999999994</c:v>
                </c:pt>
                <c:pt idx="1">
                  <c:v>8.6</c:v>
                </c:pt>
                <c:pt idx="2">
                  <c:v>9.35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'6LUT'!$D$3</c:f>
              <c:strCache>
                <c:ptCount val="1"/>
                <c:pt idx="0">
                  <c:v>On-CB, Off-CB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'6LUT'!$C$7:$C$9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16</c:v>
                </c:pt>
              </c:numCache>
            </c:numRef>
          </c:xVal>
          <c:yVal>
            <c:numRef>
              <c:f>'6LUT'!$E$7:$E$9</c:f>
              <c:numCache>
                <c:formatCode>General</c:formatCode>
                <c:ptCount val="3"/>
                <c:pt idx="0">
                  <c:v>8.73</c:v>
                </c:pt>
                <c:pt idx="1">
                  <c:v>9.1199999999999992</c:v>
                </c:pt>
                <c:pt idx="2">
                  <c:v>9.51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'6LUT'!$H$3</c:f>
              <c:strCache>
                <c:ptCount val="1"/>
                <c:pt idx="0">
                  <c:v>On-CB, Off-SB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'6LUT'!$G$7:$G$9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16</c:v>
                </c:pt>
              </c:numCache>
            </c:numRef>
          </c:xVal>
          <c:yVal>
            <c:numRef>
              <c:f>'6LUT'!$I$7:$I$9</c:f>
              <c:numCache>
                <c:formatCode>General</c:formatCode>
                <c:ptCount val="3"/>
                <c:pt idx="0">
                  <c:v>7.75</c:v>
                </c:pt>
                <c:pt idx="1">
                  <c:v>7.93</c:v>
                </c:pt>
                <c:pt idx="2">
                  <c:v>8.31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'6LUT'!$L$3</c:f>
              <c:strCache>
                <c:ptCount val="1"/>
                <c:pt idx="0">
                  <c:v>On-CB, Off-CB/SB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xVal>
            <c:numRef>
              <c:f>'6LUT'!$K$7:$K$9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16</c:v>
                </c:pt>
              </c:numCache>
            </c:numRef>
          </c:xVal>
          <c:yVal>
            <c:numRef>
              <c:f>'6LUT'!$M$7:$M$9</c:f>
              <c:numCache>
                <c:formatCode>General</c:formatCode>
                <c:ptCount val="3"/>
                <c:pt idx="0">
                  <c:v>7.62</c:v>
                </c:pt>
                <c:pt idx="1">
                  <c:v>7.74</c:v>
                </c:pt>
                <c:pt idx="2">
                  <c:v>8.42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'6LUT'!$P$3</c:f>
              <c:strCache>
                <c:ptCount val="1"/>
                <c:pt idx="0">
                  <c:v>On-SB, Off-SB</c:v>
                </c:pt>
              </c:strCache>
            </c:strRef>
          </c:tx>
          <c:spPr>
            <a:ln w="57150" cap="rnd">
              <a:solidFill>
                <a:schemeClr val="accent5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57150">
                <a:solidFill>
                  <a:schemeClr val="accent5"/>
                </a:solidFill>
                <a:round/>
              </a:ln>
              <a:effectLst/>
            </c:spPr>
          </c:marker>
          <c:xVal>
            <c:numRef>
              <c:f>'6LUT'!$O$7:$O$9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16</c:v>
                </c:pt>
              </c:numCache>
            </c:numRef>
          </c:xVal>
          <c:yVal>
            <c:numRef>
              <c:f>'6LUT'!$Q$7:$Q$9</c:f>
              <c:numCache>
                <c:formatCode>General</c:formatCode>
                <c:ptCount val="3"/>
                <c:pt idx="0">
                  <c:v>8.14</c:v>
                </c:pt>
                <c:pt idx="1">
                  <c:v>7.97</c:v>
                </c:pt>
                <c:pt idx="2">
                  <c:v>8.08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925696"/>
        <c:axId val="86928000"/>
      </c:scatterChart>
      <c:valAx>
        <c:axId val="86925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Global Wire Segment Length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928000"/>
        <c:crosses val="autoZero"/>
        <c:crossBetween val="midCat"/>
      </c:valAx>
      <c:valAx>
        <c:axId val="86928000"/>
        <c:scaling>
          <c:orientation val="minMax"/>
          <c:min val="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Routing Delay (ns)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9256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'6LUT'!$X$3</c:f>
              <c:strCache>
                <c:ptCount val="1"/>
                <c:pt idx="0">
                  <c:v>VPR 7.0 Default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'6LUT'!$W$6:$W$8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16</c:v>
                </c:pt>
              </c:numCache>
            </c:numRef>
          </c:xVal>
          <c:yVal>
            <c:numRef>
              <c:f>'6LUT'!$Y$6:$Y$8</c:f>
              <c:numCache>
                <c:formatCode>General</c:formatCode>
                <c:ptCount val="3"/>
                <c:pt idx="0">
                  <c:v>8.0299999999999994</c:v>
                </c:pt>
                <c:pt idx="1">
                  <c:v>8.6</c:v>
                </c:pt>
                <c:pt idx="2">
                  <c:v>9.35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'6LUT'!$D$3</c:f>
              <c:strCache>
                <c:ptCount val="1"/>
                <c:pt idx="0">
                  <c:v>On-CB, Off-CB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'6LUT'!$C$7:$C$9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16</c:v>
                </c:pt>
              </c:numCache>
            </c:numRef>
          </c:xVal>
          <c:yVal>
            <c:numRef>
              <c:f>'6LUT'!$E$7:$E$9</c:f>
              <c:numCache>
                <c:formatCode>General</c:formatCode>
                <c:ptCount val="3"/>
                <c:pt idx="0">
                  <c:v>8.73</c:v>
                </c:pt>
                <c:pt idx="1">
                  <c:v>9.1199999999999992</c:v>
                </c:pt>
                <c:pt idx="2">
                  <c:v>9.51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'6LUT'!$H$3</c:f>
              <c:strCache>
                <c:ptCount val="1"/>
                <c:pt idx="0">
                  <c:v>On-CB, Off-SB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'6LUT'!$G$7:$G$9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16</c:v>
                </c:pt>
              </c:numCache>
            </c:numRef>
          </c:xVal>
          <c:yVal>
            <c:numRef>
              <c:f>'6LUT'!$I$7:$I$9</c:f>
              <c:numCache>
                <c:formatCode>General</c:formatCode>
                <c:ptCount val="3"/>
                <c:pt idx="0">
                  <c:v>7.75</c:v>
                </c:pt>
                <c:pt idx="1">
                  <c:v>7.93</c:v>
                </c:pt>
                <c:pt idx="2">
                  <c:v>8.31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'6LUT'!$L$3</c:f>
              <c:strCache>
                <c:ptCount val="1"/>
                <c:pt idx="0">
                  <c:v>On-CB, Off-CB/SB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xVal>
            <c:numRef>
              <c:f>'6LUT'!$K$7:$K$9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16</c:v>
                </c:pt>
              </c:numCache>
            </c:numRef>
          </c:xVal>
          <c:yVal>
            <c:numRef>
              <c:f>'6LUT'!$M$7:$M$9</c:f>
              <c:numCache>
                <c:formatCode>General</c:formatCode>
                <c:ptCount val="3"/>
                <c:pt idx="0">
                  <c:v>7.62</c:v>
                </c:pt>
                <c:pt idx="1">
                  <c:v>7.74</c:v>
                </c:pt>
                <c:pt idx="2">
                  <c:v>8.42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'6LUT'!$P$3</c:f>
              <c:strCache>
                <c:ptCount val="1"/>
                <c:pt idx="0">
                  <c:v>On-SB, Off-SB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5"/>
                </a:solidFill>
                <a:round/>
              </a:ln>
              <a:effectLst/>
            </c:spPr>
          </c:marker>
          <c:xVal>
            <c:numRef>
              <c:f>'6LUT'!$O$7:$O$9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16</c:v>
                </c:pt>
              </c:numCache>
            </c:numRef>
          </c:xVal>
          <c:yVal>
            <c:numRef>
              <c:f>'6LUT'!$Q$7:$Q$9</c:f>
              <c:numCache>
                <c:formatCode>General</c:formatCode>
                <c:ptCount val="3"/>
                <c:pt idx="0">
                  <c:v>8.14</c:v>
                </c:pt>
                <c:pt idx="1">
                  <c:v>7.97</c:v>
                </c:pt>
                <c:pt idx="2">
                  <c:v>8.08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'6LUT'!$T$3</c:f>
              <c:strCache>
                <c:ptCount val="1"/>
                <c:pt idx="0">
                  <c:v>On-CB/SB, Off-CB/SB</c:v>
                </c:pt>
              </c:strCache>
            </c:strRef>
          </c:tx>
          <c:spPr>
            <a:ln w="571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57150">
                <a:solidFill>
                  <a:schemeClr val="accent6"/>
                </a:solidFill>
                <a:round/>
              </a:ln>
              <a:effectLst/>
            </c:spPr>
          </c:marker>
          <c:xVal>
            <c:numRef>
              <c:f>'6LUT'!$S$6:$S$8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16</c:v>
                </c:pt>
              </c:numCache>
            </c:numRef>
          </c:xVal>
          <c:yVal>
            <c:numRef>
              <c:f>'6LUT'!$U$6:$U$8</c:f>
              <c:numCache>
                <c:formatCode>General</c:formatCode>
                <c:ptCount val="3"/>
                <c:pt idx="0">
                  <c:v>7.61</c:v>
                </c:pt>
                <c:pt idx="1">
                  <c:v>7.81</c:v>
                </c:pt>
                <c:pt idx="2">
                  <c:v>8.06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314752"/>
        <c:axId val="40325504"/>
      </c:scatterChart>
      <c:valAx>
        <c:axId val="40314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Global Wire Segment Length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25504"/>
        <c:crosses val="autoZero"/>
        <c:crossBetween val="midCat"/>
      </c:valAx>
      <c:valAx>
        <c:axId val="40325504"/>
        <c:scaling>
          <c:orientation val="minMax"/>
          <c:min val="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Routing Delay (ns)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147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'4LUT'!$C$28</c:f>
              <c:strCache>
                <c:ptCount val="1"/>
                <c:pt idx="0">
                  <c:v>VPR 7.0 Default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'4LUT'!$B$29:$B$31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16</c:v>
                </c:pt>
              </c:numCache>
            </c:numRef>
          </c:xVal>
          <c:yVal>
            <c:numRef>
              <c:f>'4LUT'!$D$29:$D$31</c:f>
              <c:numCache>
                <c:formatCode>General</c:formatCode>
                <c:ptCount val="3"/>
                <c:pt idx="0">
                  <c:v>6.99</c:v>
                </c:pt>
                <c:pt idx="1">
                  <c:v>6.58</c:v>
                </c:pt>
                <c:pt idx="2">
                  <c:v>7.02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'4LUT'!$C$3</c:f>
              <c:strCache>
                <c:ptCount val="1"/>
                <c:pt idx="0">
                  <c:v>On-CB, Off-CB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'4LUT'!$B$4:$B$6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16</c:v>
                </c:pt>
              </c:numCache>
            </c:numRef>
          </c:xVal>
          <c:yVal>
            <c:numRef>
              <c:f>'4LUT'!$D$4:$D$6</c:f>
              <c:numCache>
                <c:formatCode>General</c:formatCode>
                <c:ptCount val="3"/>
                <c:pt idx="0">
                  <c:v>8.89</c:v>
                </c:pt>
                <c:pt idx="1">
                  <c:v>9.34</c:v>
                </c:pt>
                <c:pt idx="2">
                  <c:v>9.39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'4LUT'!$C$8</c:f>
              <c:strCache>
                <c:ptCount val="1"/>
                <c:pt idx="0">
                  <c:v>On-CB, Off-SB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'4LUT'!$B$9:$B$11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16</c:v>
                </c:pt>
              </c:numCache>
            </c:numRef>
          </c:xVal>
          <c:yVal>
            <c:numRef>
              <c:f>'4LUT'!$D$9:$D$11</c:f>
              <c:numCache>
                <c:formatCode>General</c:formatCode>
                <c:ptCount val="3"/>
                <c:pt idx="0">
                  <c:v>6.05</c:v>
                </c:pt>
                <c:pt idx="1">
                  <c:v>6.77</c:v>
                </c:pt>
                <c:pt idx="2">
                  <c:v>7.94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'4LUT'!$C$13</c:f>
              <c:strCache>
                <c:ptCount val="1"/>
                <c:pt idx="0">
                  <c:v>On-CB, Off-CB/SB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xVal>
            <c:numRef>
              <c:f>'4LUT'!$B$14:$B$16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16</c:v>
                </c:pt>
              </c:numCache>
            </c:numRef>
          </c:xVal>
          <c:yVal>
            <c:numRef>
              <c:f>'4LUT'!$D$14:$D$16</c:f>
              <c:numCache>
                <c:formatCode>General</c:formatCode>
                <c:ptCount val="3"/>
                <c:pt idx="0">
                  <c:v>6.29</c:v>
                </c:pt>
                <c:pt idx="1">
                  <c:v>6.74</c:v>
                </c:pt>
                <c:pt idx="2">
                  <c:v>8.51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'4LUT'!$C$18</c:f>
              <c:strCache>
                <c:ptCount val="1"/>
                <c:pt idx="0">
                  <c:v>On-SB, Off-SB</c:v>
                </c:pt>
              </c:strCache>
            </c:strRef>
          </c:tx>
          <c:spPr>
            <a:ln w="57150" cap="rnd">
              <a:solidFill>
                <a:schemeClr val="accent5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57150">
                <a:solidFill>
                  <a:schemeClr val="accent5"/>
                </a:solidFill>
                <a:round/>
              </a:ln>
              <a:effectLst/>
            </c:spPr>
          </c:marker>
          <c:xVal>
            <c:numRef>
              <c:f>'4LUT'!$B$19:$B$21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16</c:v>
                </c:pt>
              </c:numCache>
            </c:numRef>
          </c:xVal>
          <c:yVal>
            <c:numRef>
              <c:f>'4LUT'!$D$19:$D$21</c:f>
              <c:numCache>
                <c:formatCode>General</c:formatCode>
                <c:ptCount val="3"/>
                <c:pt idx="0">
                  <c:v>6.22</c:v>
                </c:pt>
                <c:pt idx="1">
                  <c:v>6.18</c:v>
                </c:pt>
                <c:pt idx="2">
                  <c:v>6.11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'4LUT'!$C$23</c:f>
              <c:strCache>
                <c:ptCount val="1"/>
                <c:pt idx="0">
                  <c:v>On-CB/SB, Off-CB/SB</c:v>
                </c:pt>
              </c:strCache>
            </c:strRef>
          </c:tx>
          <c:spPr>
            <a:ln w="571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57150">
                <a:solidFill>
                  <a:schemeClr val="accent6"/>
                </a:solidFill>
                <a:round/>
              </a:ln>
              <a:effectLst/>
            </c:spPr>
          </c:marker>
          <c:xVal>
            <c:numRef>
              <c:f>'4LUT'!$B$24:$B$26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16</c:v>
                </c:pt>
              </c:numCache>
            </c:numRef>
          </c:xVal>
          <c:yVal>
            <c:numRef>
              <c:f>'4LUT'!$D$24:$D$26</c:f>
              <c:numCache>
                <c:formatCode>General</c:formatCode>
                <c:ptCount val="3"/>
                <c:pt idx="0">
                  <c:v>6.23</c:v>
                </c:pt>
                <c:pt idx="1">
                  <c:v>6.25</c:v>
                </c:pt>
                <c:pt idx="2">
                  <c:v>6.38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283520"/>
        <c:axId val="40298368"/>
      </c:scatterChart>
      <c:valAx>
        <c:axId val="40283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GLOBAL WIRE SEGMENT LENGTH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298368"/>
        <c:crosses val="autoZero"/>
        <c:crossBetween val="midCat"/>
      </c:valAx>
      <c:valAx>
        <c:axId val="40298368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ROUTING DELAY (NS)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2835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'6LUT'!$X$3</c:f>
              <c:strCache>
                <c:ptCount val="1"/>
                <c:pt idx="0">
                  <c:v>VPR 7.0 Default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'6LUT'!$W$15:$W$17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16</c:v>
                </c:pt>
              </c:numCache>
            </c:numRef>
          </c:xVal>
          <c:yVal>
            <c:numRef>
              <c:f>'6LUT'!$Y$15:$Y$17</c:f>
              <c:numCache>
                <c:formatCode>General</c:formatCode>
                <c:ptCount val="3"/>
                <c:pt idx="0">
                  <c:v>15376.0862075232</c:v>
                </c:pt>
                <c:pt idx="1">
                  <c:v>15167.633269227301</c:v>
                </c:pt>
                <c:pt idx="2">
                  <c:v>14971.615699513301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'6LUT'!$D$3</c:f>
              <c:strCache>
                <c:ptCount val="1"/>
                <c:pt idx="0">
                  <c:v>On-CB, Off-CB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'6LUT'!$G$15:$G$17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16</c:v>
                </c:pt>
              </c:numCache>
            </c:numRef>
          </c:xVal>
          <c:yVal>
            <c:numRef>
              <c:f>'6LUT'!$E$15:$E$17</c:f>
              <c:numCache>
                <c:formatCode>General</c:formatCode>
                <c:ptCount val="3"/>
                <c:pt idx="0">
                  <c:v>15488.9370246775</c:v>
                </c:pt>
                <c:pt idx="1">
                  <c:v>15248.5456840485</c:v>
                </c:pt>
                <c:pt idx="2">
                  <c:v>15013.993306608099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'6LUT'!$H$3</c:f>
              <c:strCache>
                <c:ptCount val="1"/>
                <c:pt idx="0">
                  <c:v>On-CB, Off-SB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'6LUT'!$G$15:$G$17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16</c:v>
                </c:pt>
              </c:numCache>
            </c:numRef>
          </c:xVal>
          <c:yVal>
            <c:numRef>
              <c:f>'6LUT'!$I$15:$I$17</c:f>
              <c:numCache>
                <c:formatCode>General</c:formatCode>
                <c:ptCount val="3"/>
                <c:pt idx="0">
                  <c:v>15602.8301386208</c:v>
                </c:pt>
                <c:pt idx="1">
                  <c:v>15362.2599393827</c:v>
                </c:pt>
                <c:pt idx="2">
                  <c:v>15127.1851557551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'6LUT'!$L$3</c:f>
              <c:strCache>
                <c:ptCount val="1"/>
                <c:pt idx="0">
                  <c:v>On-CB, Off-CB/SB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xVal>
            <c:numRef>
              <c:f>'6LUT'!$K$15:$K$17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16</c:v>
                </c:pt>
              </c:numCache>
            </c:numRef>
          </c:xVal>
          <c:yVal>
            <c:numRef>
              <c:f>'6LUT'!$M$15:$M$17</c:f>
              <c:numCache>
                <c:formatCode>General</c:formatCode>
                <c:ptCount val="3"/>
                <c:pt idx="0">
                  <c:v>15658.764358278801</c:v>
                </c:pt>
                <c:pt idx="1">
                  <c:v>15418.383292221401</c:v>
                </c:pt>
                <c:pt idx="2">
                  <c:v>15183.8077466253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'6LUT'!$P$3</c:f>
              <c:strCache>
                <c:ptCount val="1"/>
                <c:pt idx="0">
                  <c:v>On-SB, Off-SB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5"/>
                </a:solidFill>
                <a:round/>
              </a:ln>
              <a:effectLst/>
            </c:spPr>
          </c:marker>
          <c:xVal>
            <c:numRef>
              <c:f>'6LUT'!$O$15:$O$17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16</c:v>
                </c:pt>
              </c:numCache>
            </c:numRef>
          </c:xVal>
          <c:yVal>
            <c:numRef>
              <c:f>'6LUT'!$Q$15:$Q$17</c:f>
              <c:numCache>
                <c:formatCode>General</c:formatCode>
                <c:ptCount val="3"/>
                <c:pt idx="0">
                  <c:v>15901.0730899218</c:v>
                </c:pt>
                <c:pt idx="1">
                  <c:v>15582.7219675571</c:v>
                </c:pt>
                <c:pt idx="2">
                  <c:v>15459.881754522699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'6LUT'!$T$3</c:f>
              <c:strCache>
                <c:ptCount val="1"/>
                <c:pt idx="0">
                  <c:v>On-CB/SB, Off-CB/SB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xVal>
            <c:numRef>
              <c:f>'6LUT'!$S$15:$S$17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16</c:v>
                </c:pt>
              </c:numCache>
            </c:numRef>
          </c:xVal>
          <c:yVal>
            <c:numRef>
              <c:f>'6LUT'!$U$15:$U$17</c:f>
              <c:numCache>
                <c:formatCode>General</c:formatCode>
                <c:ptCount val="3"/>
                <c:pt idx="0">
                  <c:v>15889.647720634501</c:v>
                </c:pt>
                <c:pt idx="1">
                  <c:v>15575.738357439201</c:v>
                </c:pt>
                <c:pt idx="2">
                  <c:v>15361.646911793399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428288"/>
        <c:axId val="40430592"/>
      </c:scatterChart>
      <c:valAx>
        <c:axId val="40428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dirty="0"/>
                  <a:t>GLOBAL WIRE SEGMENT LENGTH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30592"/>
        <c:crosses val="autoZero"/>
        <c:crossBetween val="midCat"/>
      </c:valAx>
      <c:valAx>
        <c:axId val="4043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dirty="0"/>
                  <a:t>PER-TILE ROUTING AREA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282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645F9-F0AD-4311-A70E-0ED15EBDF4F8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74E91-5A7F-456C-A387-D65ACA892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47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74E91-5A7F-456C-A387-D65ACA8928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09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74E91-5A7F-456C-A387-D65ACA8928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84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- Add slide 6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74E91-5A7F-456C-A387-D65ACA8928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80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74E91-5A7F-456C-A387-D65ACA8928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9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Add no global</a:t>
            </a:r>
            <a:r>
              <a:rPr lang="en-CA" baseline="0" dirty="0" smtClean="0"/>
              <a:t> wire point.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74E91-5A7F-456C-A387-D65ACA89286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93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3310359"/>
            <a:ext cx="12192001" cy="1967701"/>
          </a:xfrm>
          <a:prstGeom prst="rect">
            <a:avLst/>
          </a:prstGeom>
          <a:solidFill>
            <a:srgbClr val="002A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783" y="1747776"/>
            <a:ext cx="10409499" cy="1023437"/>
          </a:xfrm>
        </p:spPr>
        <p:txBody>
          <a:bodyPr anchor="b"/>
          <a:lstStyle>
            <a:lvl1pPr algn="ctr">
              <a:defRPr sz="6000">
                <a:solidFill>
                  <a:srgbClr val="002A5C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2591" y="3768480"/>
            <a:ext cx="7403941" cy="135910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/>
        </p:nvSpPr>
        <p:spPr>
          <a:xfrm>
            <a:off x="9123255" y="3314063"/>
            <a:ext cx="3068745" cy="196399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>
            <a:normAutofit/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361" y="5304272"/>
            <a:ext cx="3639239" cy="141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81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D9D6-E583-4933-BC1C-02B07C30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0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D9D6-E583-4933-BC1C-02B07C30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63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11900"/>
            <a:ext cx="12203576" cy="546100"/>
          </a:xfrm>
          <a:prstGeom prst="rect">
            <a:avLst/>
          </a:prstGeom>
          <a:solidFill>
            <a:srgbClr val="002A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6341095"/>
            <a:ext cx="1277206" cy="4889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A5C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A5C"/>
                </a:solidFill>
                <a:latin typeface="Georgia" panose="02040502050405020303" pitchFamily="18" charset="0"/>
              </a:defRPr>
            </a:lvl1pPr>
            <a:lvl2pPr>
              <a:defRPr>
                <a:solidFill>
                  <a:srgbClr val="002A5C"/>
                </a:solidFill>
                <a:latin typeface="Georgia" panose="02040502050405020303" pitchFamily="18" charset="0"/>
              </a:defRPr>
            </a:lvl2pPr>
            <a:lvl3pPr>
              <a:defRPr>
                <a:solidFill>
                  <a:srgbClr val="002A5C"/>
                </a:solidFill>
                <a:latin typeface="Georgia" panose="02040502050405020303" pitchFamily="18" charset="0"/>
              </a:defRPr>
            </a:lvl3pPr>
            <a:lvl4pPr>
              <a:defRPr>
                <a:solidFill>
                  <a:srgbClr val="002A5C"/>
                </a:solidFill>
                <a:latin typeface="Georgia" panose="02040502050405020303" pitchFamily="18" charset="0"/>
              </a:defRPr>
            </a:lvl4pPr>
            <a:lvl5pPr>
              <a:defRPr>
                <a:solidFill>
                  <a:srgbClr val="002A5C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55131" y="6407720"/>
            <a:ext cx="274320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0DE3D9D6-E583-4933-BC1C-02B07C30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14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D9D6-E583-4933-BC1C-02B07C30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03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D9D6-E583-4933-BC1C-02B07C30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9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D9D6-E583-4933-BC1C-02B07C30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96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D9D6-E583-4933-BC1C-02B07C30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68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D9D6-E583-4933-BC1C-02B07C30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23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D9D6-E583-4933-BC1C-02B07C30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0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D9D6-E583-4933-BC1C-02B07C30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2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3D9D6-E583-4933-BC1C-02B07C30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34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53" y="1714727"/>
            <a:ext cx="11338962" cy="1023437"/>
          </a:xfrm>
        </p:spPr>
        <p:txBody>
          <a:bodyPr>
            <a:normAutofit fontScale="90000"/>
          </a:bodyPr>
          <a:lstStyle/>
          <a:p>
            <a:pPr algn="l"/>
            <a:r>
              <a:rPr lang="en-CA" sz="4000" b="1" dirty="0" smtClean="0"/>
              <a:t>The Speed of Diversity: </a:t>
            </a:r>
            <a:r>
              <a:rPr lang="en-CA" sz="4000" dirty="0" smtClean="0"/>
              <a:t/>
            </a:r>
            <a:br>
              <a:rPr lang="en-CA" sz="4000" dirty="0" smtClean="0"/>
            </a:br>
            <a:r>
              <a:rPr lang="en-CA" sz="4000" b="1" i="1" dirty="0" smtClean="0"/>
              <a:t>Exploring Complex Interconnect Topologies </a:t>
            </a:r>
            <a:br>
              <a:rPr lang="en-CA" sz="4000" b="1" i="1" dirty="0" smtClean="0"/>
            </a:br>
            <a:r>
              <a:rPr lang="en-CA" sz="4000" b="1" i="1" dirty="0" smtClean="0"/>
              <a:t>for the Global Metal Layer</a:t>
            </a:r>
            <a:endParaRPr lang="en-US" sz="40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2591" y="3680344"/>
            <a:ext cx="7403941" cy="1359105"/>
          </a:xfrm>
        </p:spPr>
        <p:txBody>
          <a:bodyPr/>
          <a:lstStyle/>
          <a:p>
            <a:r>
              <a:rPr lang="en-CA" dirty="0" smtClean="0"/>
              <a:t>Oleg </a:t>
            </a:r>
            <a:r>
              <a:rPr lang="en-CA" dirty="0" err="1" smtClean="0"/>
              <a:t>Petelin</a:t>
            </a:r>
            <a:r>
              <a:rPr lang="en-CA" dirty="0" smtClean="0"/>
              <a:t> and Vaughn Betz</a:t>
            </a:r>
          </a:p>
          <a:p>
            <a:r>
              <a:rPr lang="en-CA" i="1" dirty="0" smtClean="0"/>
              <a:t>FPL 2016</a:t>
            </a:r>
            <a:endParaRPr lang="en-US" i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3621" y="3308350"/>
            <a:ext cx="3143081" cy="198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Enhanced Router </a:t>
            </a:r>
            <a:r>
              <a:rPr lang="en-CA" dirty="0" err="1" smtClean="0"/>
              <a:t>Lookahead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D9D6-E583-4933-BC1C-02B07C30AF17}" type="slidenum">
              <a:rPr lang="en-US" smtClean="0"/>
              <a:t>10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87" y="1614488"/>
            <a:ext cx="10564813" cy="458207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-23720"/>
            <a:ext cx="3924300" cy="414854"/>
            <a:chOff x="9017000" y="0"/>
            <a:chExt cx="3924300" cy="414854"/>
          </a:xfrm>
        </p:grpSpPr>
        <p:sp>
          <p:nvSpPr>
            <p:cNvPr id="11" name="TextBox 10"/>
            <p:cNvSpPr txBox="1"/>
            <p:nvPr/>
          </p:nvSpPr>
          <p:spPr>
            <a:xfrm>
              <a:off x="9105900" y="45522"/>
              <a:ext cx="383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i="1" dirty="0" smtClean="0">
                  <a:latin typeface="Georgia" panose="02040502050405020303" pitchFamily="18" charset="0"/>
                </a:rPr>
                <a:t>   CAD Enhancements</a:t>
              </a:r>
              <a:endParaRPr lang="en-US" b="1" i="1" dirty="0">
                <a:latin typeface="Georgia" panose="02040502050405020303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017000" y="0"/>
              <a:ext cx="3175000" cy="4148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/>
          <p:cNvSpPr/>
          <p:nvPr/>
        </p:nvSpPr>
        <p:spPr>
          <a:xfrm>
            <a:off x="3616655" y="2415654"/>
            <a:ext cx="2156950" cy="1228298"/>
          </a:xfrm>
          <a:prstGeom prst="ellipse">
            <a:avLst/>
          </a:prstGeom>
          <a:noFill/>
          <a:ln w="38100">
            <a:solidFill>
              <a:srgbClr val="005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5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641311" y="2142699"/>
            <a:ext cx="2156950" cy="1339756"/>
          </a:xfrm>
          <a:prstGeom prst="ellipse">
            <a:avLst/>
          </a:prstGeom>
          <a:noFill/>
          <a:ln w="38100">
            <a:solidFill>
              <a:srgbClr val="005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5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3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D9D6-E583-4933-BC1C-02B07C30AF17}" type="slidenum">
              <a:rPr lang="en-US" smtClean="0"/>
              <a:t>11</a:t>
            </a:fld>
            <a:endParaRPr lang="en-US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1261343" y="1571912"/>
            <a:ext cx="10515600" cy="34711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>
                <a:solidFill>
                  <a:srgbClr val="002A5C"/>
                </a:solidFill>
                <a:latin typeface="Georgia" panose="02040502050405020303" pitchFamily="18" charset="0"/>
              </a:rPr>
              <a:t>Complex Interconnect Exploration</a:t>
            </a:r>
            <a:endParaRPr lang="en-CA" dirty="0">
              <a:solidFill>
                <a:srgbClr val="002A5C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8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Exploration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50289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22nm architectures generated with COFFE</a:t>
            </a:r>
          </a:p>
          <a:p>
            <a:r>
              <a:rPr lang="en-CA" dirty="0" smtClean="0"/>
              <a:t>85% semi-global layer wires</a:t>
            </a:r>
          </a:p>
          <a:p>
            <a:r>
              <a:rPr lang="en-CA" dirty="0" smtClean="0"/>
              <a:t>15% global-layer wires</a:t>
            </a:r>
          </a:p>
          <a:p>
            <a:r>
              <a:rPr lang="en-CA" dirty="0" smtClean="0"/>
              <a:t>Deep via stack layout difficulties </a:t>
            </a:r>
            <a:r>
              <a:rPr lang="en-CA" dirty="0" smtClean="0">
                <a:sym typeface="Wingdings" panose="05000000000000000000" pitchFamily="2" charset="2"/>
              </a:rPr>
              <a:t> Global wires have connections every 4 tiles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D9D6-E583-4933-BC1C-02B07C30AF17}" type="slidenum">
              <a:rPr lang="en-US" smtClean="0"/>
              <a:t>12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3924300" cy="414854"/>
            <a:chOff x="9017000" y="0"/>
            <a:chExt cx="3924300" cy="414854"/>
          </a:xfrm>
        </p:grpSpPr>
        <p:sp>
          <p:nvSpPr>
            <p:cNvPr id="11" name="TextBox 10"/>
            <p:cNvSpPr txBox="1"/>
            <p:nvPr/>
          </p:nvSpPr>
          <p:spPr>
            <a:xfrm>
              <a:off x="9105900" y="45522"/>
              <a:ext cx="383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i="1" dirty="0" smtClean="0">
                  <a:latin typeface="Georgia" panose="02040502050405020303" pitchFamily="18" charset="0"/>
                </a:rPr>
                <a:t>  Complex Interconnect</a:t>
              </a:r>
              <a:endParaRPr lang="en-US" b="1" i="1" dirty="0">
                <a:latin typeface="Georgia" panose="02040502050405020303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017000" y="0"/>
              <a:ext cx="3175000" cy="4148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84845" y="4143321"/>
            <a:ext cx="2561551" cy="771377"/>
            <a:chOff x="284845" y="4143321"/>
            <a:chExt cx="2561551" cy="771377"/>
          </a:xfrm>
        </p:grpSpPr>
        <p:cxnSp>
          <p:nvCxnSpPr>
            <p:cNvPr id="70" name="Straight Arrow Connector 69"/>
            <p:cNvCxnSpPr/>
            <p:nvPr/>
          </p:nvCxnSpPr>
          <p:spPr>
            <a:xfrm>
              <a:off x="1457710" y="4587636"/>
              <a:ext cx="548890" cy="327062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ys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284845" y="4143321"/>
              <a:ext cx="2561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i="1" dirty="0" smtClean="0">
                  <a:solidFill>
                    <a:srgbClr val="00B050"/>
                  </a:solidFill>
                  <a:latin typeface="Georgia" panose="02040502050405020303" pitchFamily="18" charset="0"/>
                </a:rPr>
                <a:t>Unidirectional Switches</a:t>
              </a:r>
              <a:endParaRPr lang="en-US" i="1" dirty="0">
                <a:solidFill>
                  <a:srgbClr val="00B050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04504" y="4423779"/>
            <a:ext cx="12080016" cy="1644509"/>
            <a:chOff x="104504" y="4423779"/>
            <a:chExt cx="12080016" cy="1644509"/>
          </a:xfrm>
        </p:grpSpPr>
        <p:grpSp>
          <p:nvGrpSpPr>
            <p:cNvPr id="63" name="Group 62"/>
            <p:cNvGrpSpPr/>
            <p:nvPr/>
          </p:nvGrpSpPr>
          <p:grpSpPr>
            <a:xfrm>
              <a:off x="104504" y="4423779"/>
              <a:ext cx="10213456" cy="1644509"/>
              <a:chOff x="104504" y="4423779"/>
              <a:chExt cx="10213456" cy="1644509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74353" y="4879862"/>
                <a:ext cx="570345" cy="58641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6600" y="4885602"/>
                <a:ext cx="570345" cy="586411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6600" y="5481871"/>
                <a:ext cx="570345" cy="586411"/>
              </a:xfrm>
              <a:prstGeom prst="rect">
                <a:avLst/>
              </a:prstGeom>
            </p:spPr>
          </p:pic>
          <p:sp>
            <p:nvSpPr>
              <p:cNvPr id="14" name="Right Arrow 13"/>
              <p:cNvSpPr/>
              <p:nvPr/>
            </p:nvSpPr>
            <p:spPr>
              <a:xfrm>
                <a:off x="2567996" y="5152359"/>
                <a:ext cx="3680404" cy="115911"/>
              </a:xfrm>
              <a:prstGeom prst="right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ight Arrow 14"/>
              <p:cNvSpPr/>
              <p:nvPr/>
            </p:nvSpPr>
            <p:spPr>
              <a:xfrm>
                <a:off x="2566468" y="5750311"/>
                <a:ext cx="7751492" cy="115911"/>
              </a:xfrm>
              <a:prstGeom prst="right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55900" y="4437789"/>
                <a:ext cx="419100" cy="428625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14750" y="4437789"/>
                <a:ext cx="419100" cy="42862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73600" y="4437789"/>
                <a:ext cx="419100" cy="428625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32450" y="4432185"/>
                <a:ext cx="419100" cy="428625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91300" y="4429383"/>
                <a:ext cx="419100" cy="428625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50150" y="4429383"/>
                <a:ext cx="419100" cy="428625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09000" y="4429383"/>
                <a:ext cx="419100" cy="428625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67850" y="4423779"/>
                <a:ext cx="419100" cy="428625"/>
              </a:xfrm>
              <a:prstGeom prst="rect">
                <a:avLst/>
              </a:prstGeom>
            </p:spPr>
          </p:pic>
          <p:sp>
            <p:nvSpPr>
              <p:cNvPr id="24" name="Right Arrow 23"/>
              <p:cNvSpPr/>
              <p:nvPr/>
            </p:nvSpPr>
            <p:spPr>
              <a:xfrm>
                <a:off x="6637555" y="5147805"/>
                <a:ext cx="3680404" cy="115911"/>
              </a:xfrm>
              <a:prstGeom prst="right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04504" y="5029653"/>
                <a:ext cx="18827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CA" sz="1400" i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semi-global</a:t>
                </a:r>
                <a:endParaRPr lang="en-US" sz="1400" i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75664" y="5654241"/>
                <a:ext cx="12087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CA" sz="1400" i="1" dirty="0" smtClean="0">
                    <a:solidFill>
                      <a:srgbClr val="0070C0"/>
                    </a:solidFill>
                  </a:rPr>
                  <a:t>global</a:t>
                </a:r>
                <a:endParaRPr lang="en-US" sz="1400" i="1" dirty="0">
                  <a:solidFill>
                    <a:srgbClr val="0070C0"/>
                  </a:solidFill>
                </a:endParaRPr>
              </a:p>
            </p:txBody>
          </p:sp>
          <p:grpSp>
            <p:nvGrpSpPr>
              <p:cNvPr id="61" name="Group 60"/>
              <p:cNvGrpSpPr/>
              <p:nvPr/>
            </p:nvGrpSpPr>
            <p:grpSpPr>
              <a:xfrm>
                <a:off x="3160757" y="4904079"/>
                <a:ext cx="7032909" cy="590700"/>
                <a:chOff x="3160757" y="4852404"/>
                <a:chExt cx="7032909" cy="694164"/>
              </a:xfrm>
            </p:grpSpPr>
            <p:grpSp>
              <p:nvGrpSpPr>
                <p:cNvPr id="33" name="Group 32"/>
                <p:cNvGrpSpPr/>
                <p:nvPr/>
              </p:nvGrpSpPr>
              <p:grpSpPr>
                <a:xfrm>
                  <a:off x="3160757" y="4879862"/>
                  <a:ext cx="293643" cy="666706"/>
                  <a:chOff x="3160757" y="4879862"/>
                  <a:chExt cx="293643" cy="666706"/>
                </a:xfrm>
              </p:grpSpPr>
              <p:cxnSp>
                <p:nvCxnSpPr>
                  <p:cNvPr id="28" name="Straight Arrow Connector 27"/>
                  <p:cNvCxnSpPr/>
                  <p:nvPr/>
                </p:nvCxnSpPr>
                <p:spPr>
                  <a:xfrm flipV="1">
                    <a:off x="3175000" y="4879862"/>
                    <a:ext cx="279400" cy="33348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Arrow Connector 30"/>
                  <p:cNvCxnSpPr/>
                  <p:nvPr/>
                </p:nvCxnSpPr>
                <p:spPr>
                  <a:xfrm>
                    <a:off x="3160757" y="5226800"/>
                    <a:ext cx="293643" cy="31976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4" name="Group 33"/>
                <p:cNvGrpSpPr/>
                <p:nvPr/>
              </p:nvGrpSpPr>
              <p:grpSpPr>
                <a:xfrm>
                  <a:off x="4169383" y="4872407"/>
                  <a:ext cx="293643" cy="666706"/>
                  <a:chOff x="3160757" y="4879862"/>
                  <a:chExt cx="293643" cy="666706"/>
                </a:xfrm>
              </p:grpSpPr>
              <p:cxnSp>
                <p:nvCxnSpPr>
                  <p:cNvPr id="35" name="Straight Arrow Connector 34"/>
                  <p:cNvCxnSpPr/>
                  <p:nvPr/>
                </p:nvCxnSpPr>
                <p:spPr>
                  <a:xfrm flipV="1">
                    <a:off x="3175000" y="4879862"/>
                    <a:ext cx="279400" cy="33348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Arrow Connector 35"/>
                  <p:cNvCxnSpPr/>
                  <p:nvPr/>
                </p:nvCxnSpPr>
                <p:spPr>
                  <a:xfrm>
                    <a:off x="3160757" y="5226800"/>
                    <a:ext cx="293643" cy="31976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7" name="Group 36"/>
                <p:cNvGrpSpPr/>
                <p:nvPr/>
              </p:nvGrpSpPr>
              <p:grpSpPr>
                <a:xfrm>
                  <a:off x="5086468" y="4864883"/>
                  <a:ext cx="293643" cy="666706"/>
                  <a:chOff x="3160757" y="4879862"/>
                  <a:chExt cx="293643" cy="666706"/>
                </a:xfrm>
              </p:grpSpPr>
              <p:cxnSp>
                <p:nvCxnSpPr>
                  <p:cNvPr id="38" name="Straight Arrow Connector 37"/>
                  <p:cNvCxnSpPr/>
                  <p:nvPr/>
                </p:nvCxnSpPr>
                <p:spPr>
                  <a:xfrm flipV="1">
                    <a:off x="3175000" y="4879862"/>
                    <a:ext cx="279400" cy="33348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Arrow Connector 38"/>
                  <p:cNvCxnSpPr/>
                  <p:nvPr/>
                </p:nvCxnSpPr>
                <p:spPr>
                  <a:xfrm>
                    <a:off x="3160757" y="5226800"/>
                    <a:ext cx="293643" cy="31976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" name="Group 39"/>
                <p:cNvGrpSpPr/>
                <p:nvPr/>
              </p:nvGrpSpPr>
              <p:grpSpPr>
                <a:xfrm>
                  <a:off x="7057119" y="4864883"/>
                  <a:ext cx="293643" cy="666706"/>
                  <a:chOff x="3160757" y="4879862"/>
                  <a:chExt cx="293643" cy="666706"/>
                </a:xfrm>
              </p:grpSpPr>
              <p:cxnSp>
                <p:nvCxnSpPr>
                  <p:cNvPr id="41" name="Straight Arrow Connector 40"/>
                  <p:cNvCxnSpPr/>
                  <p:nvPr/>
                </p:nvCxnSpPr>
                <p:spPr>
                  <a:xfrm flipV="1">
                    <a:off x="3175000" y="4879862"/>
                    <a:ext cx="279400" cy="33348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Arrow Connector 41"/>
                  <p:cNvCxnSpPr/>
                  <p:nvPr/>
                </p:nvCxnSpPr>
                <p:spPr>
                  <a:xfrm>
                    <a:off x="3160757" y="5226800"/>
                    <a:ext cx="293643" cy="31976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" name="Group 42"/>
                <p:cNvGrpSpPr/>
                <p:nvPr/>
              </p:nvGrpSpPr>
              <p:grpSpPr>
                <a:xfrm>
                  <a:off x="8000064" y="4852404"/>
                  <a:ext cx="293643" cy="666706"/>
                  <a:chOff x="3160757" y="4879862"/>
                  <a:chExt cx="293643" cy="666706"/>
                </a:xfrm>
              </p:grpSpPr>
              <p:cxnSp>
                <p:nvCxnSpPr>
                  <p:cNvPr id="44" name="Straight Arrow Connector 43"/>
                  <p:cNvCxnSpPr/>
                  <p:nvPr/>
                </p:nvCxnSpPr>
                <p:spPr>
                  <a:xfrm flipV="1">
                    <a:off x="3175000" y="4879862"/>
                    <a:ext cx="279400" cy="33348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Arrow Connector 44"/>
                  <p:cNvCxnSpPr/>
                  <p:nvPr/>
                </p:nvCxnSpPr>
                <p:spPr>
                  <a:xfrm>
                    <a:off x="3160757" y="5226800"/>
                    <a:ext cx="293643" cy="31976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8887495" y="4872407"/>
                  <a:ext cx="293643" cy="666706"/>
                  <a:chOff x="3160757" y="4879862"/>
                  <a:chExt cx="293643" cy="666706"/>
                </a:xfrm>
              </p:grpSpPr>
              <p:cxnSp>
                <p:nvCxnSpPr>
                  <p:cNvPr id="50" name="Straight Arrow Connector 49"/>
                  <p:cNvCxnSpPr/>
                  <p:nvPr/>
                </p:nvCxnSpPr>
                <p:spPr>
                  <a:xfrm flipV="1">
                    <a:off x="3175000" y="4879862"/>
                    <a:ext cx="279400" cy="33348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Arrow Connector 50"/>
                  <p:cNvCxnSpPr/>
                  <p:nvPr/>
                </p:nvCxnSpPr>
                <p:spPr>
                  <a:xfrm>
                    <a:off x="3160757" y="5226800"/>
                    <a:ext cx="293643" cy="31976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" name="Group 51"/>
                <p:cNvGrpSpPr/>
                <p:nvPr/>
              </p:nvGrpSpPr>
              <p:grpSpPr>
                <a:xfrm>
                  <a:off x="9900023" y="4852404"/>
                  <a:ext cx="293643" cy="666706"/>
                  <a:chOff x="3160757" y="4879862"/>
                  <a:chExt cx="293643" cy="666706"/>
                </a:xfrm>
              </p:grpSpPr>
              <p:cxnSp>
                <p:nvCxnSpPr>
                  <p:cNvPr id="53" name="Straight Arrow Connector 52"/>
                  <p:cNvCxnSpPr/>
                  <p:nvPr/>
                </p:nvCxnSpPr>
                <p:spPr>
                  <a:xfrm flipV="1">
                    <a:off x="3175000" y="4879862"/>
                    <a:ext cx="279400" cy="33348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Arrow Connector 53"/>
                  <p:cNvCxnSpPr/>
                  <p:nvPr/>
                </p:nvCxnSpPr>
                <p:spPr>
                  <a:xfrm>
                    <a:off x="3160757" y="5226800"/>
                    <a:ext cx="293643" cy="31976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2" name="Group 61"/>
              <p:cNvGrpSpPr/>
              <p:nvPr/>
            </p:nvGrpSpPr>
            <p:grpSpPr>
              <a:xfrm>
                <a:off x="6051550" y="5528400"/>
                <a:ext cx="4129043" cy="539888"/>
                <a:chOff x="6051550" y="5438642"/>
                <a:chExt cx="4129043" cy="677931"/>
              </a:xfrm>
            </p:grpSpPr>
            <p:grpSp>
              <p:nvGrpSpPr>
                <p:cNvPr id="55" name="Group 54"/>
                <p:cNvGrpSpPr/>
                <p:nvPr/>
              </p:nvGrpSpPr>
              <p:grpSpPr>
                <a:xfrm>
                  <a:off x="6051550" y="5449865"/>
                  <a:ext cx="293643" cy="666708"/>
                  <a:chOff x="3160757" y="4863454"/>
                  <a:chExt cx="293643" cy="666708"/>
                </a:xfrm>
              </p:grpSpPr>
              <p:cxnSp>
                <p:nvCxnSpPr>
                  <p:cNvPr id="56" name="Straight Arrow Connector 55"/>
                  <p:cNvCxnSpPr/>
                  <p:nvPr/>
                </p:nvCxnSpPr>
                <p:spPr>
                  <a:xfrm flipV="1">
                    <a:off x="3175000" y="4863454"/>
                    <a:ext cx="279400" cy="33348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Arrow Connector 56"/>
                  <p:cNvCxnSpPr/>
                  <p:nvPr/>
                </p:nvCxnSpPr>
                <p:spPr>
                  <a:xfrm>
                    <a:off x="3160757" y="5210395"/>
                    <a:ext cx="293643" cy="319767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8" name="Group 57"/>
                <p:cNvGrpSpPr/>
                <p:nvPr/>
              </p:nvGrpSpPr>
              <p:grpSpPr>
                <a:xfrm>
                  <a:off x="9886950" y="5438642"/>
                  <a:ext cx="293643" cy="666700"/>
                  <a:chOff x="3160757" y="4863456"/>
                  <a:chExt cx="293643" cy="666700"/>
                </a:xfrm>
              </p:grpSpPr>
              <p:cxnSp>
                <p:nvCxnSpPr>
                  <p:cNvPr id="59" name="Straight Arrow Connector 58"/>
                  <p:cNvCxnSpPr/>
                  <p:nvPr/>
                </p:nvCxnSpPr>
                <p:spPr>
                  <a:xfrm flipV="1">
                    <a:off x="3175000" y="4863456"/>
                    <a:ext cx="279400" cy="33348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Arrow Connector 59"/>
                  <p:cNvCxnSpPr/>
                  <p:nvPr/>
                </p:nvCxnSpPr>
                <p:spPr>
                  <a:xfrm>
                    <a:off x="3160757" y="5210389"/>
                    <a:ext cx="293643" cy="319767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76" name="Group 75"/>
            <p:cNvGrpSpPr/>
            <p:nvPr/>
          </p:nvGrpSpPr>
          <p:grpSpPr>
            <a:xfrm>
              <a:off x="10301817" y="5048539"/>
              <a:ext cx="1882703" cy="879230"/>
              <a:chOff x="10301817" y="5048539"/>
              <a:chExt cx="1882703" cy="879230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10301817" y="5048539"/>
                <a:ext cx="18827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400" i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L=4</a:t>
                </a:r>
                <a:endParaRPr lang="en-US" sz="1400" i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10307356" y="5619992"/>
                <a:ext cx="12087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400" i="1" dirty="0" smtClean="0">
                    <a:solidFill>
                      <a:srgbClr val="0070C0"/>
                    </a:solidFill>
                  </a:rPr>
                  <a:t>L=8</a:t>
                </a:r>
                <a:endParaRPr lang="en-US" sz="1400" i="1" dirty="0">
                  <a:solidFill>
                    <a:srgbClr val="0070C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281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Exploration Methodology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D9D6-E583-4933-BC1C-02B07C30AF17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195306"/>
              </p:ext>
            </p:extLst>
          </p:nvPr>
        </p:nvGraphicFramePr>
        <p:xfrm>
          <a:off x="8382000" y="2309304"/>
          <a:ext cx="3403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3863"/>
                <a:gridCol w="9597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Benchmark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#6-LUTs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mcml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99,700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LU32PEEng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75,530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err="1" smtClean="0"/>
                        <a:t>bgm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30,089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stereovision2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29,849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LU8PEEng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21,954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stereovision0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11,462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stereovision1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10,366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err="1" smtClean="0"/>
                        <a:t>blob_merge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6,016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mkDelayWorker32B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5,580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0" y="-12368"/>
            <a:ext cx="3924300" cy="414854"/>
            <a:chOff x="9017000" y="0"/>
            <a:chExt cx="3924300" cy="414854"/>
          </a:xfrm>
        </p:grpSpPr>
        <p:sp>
          <p:nvSpPr>
            <p:cNvPr id="7" name="TextBox 6"/>
            <p:cNvSpPr txBox="1"/>
            <p:nvPr/>
          </p:nvSpPr>
          <p:spPr>
            <a:xfrm>
              <a:off x="9105900" y="45522"/>
              <a:ext cx="383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i="1" dirty="0" smtClean="0">
                  <a:latin typeface="Georgia" panose="02040502050405020303" pitchFamily="18" charset="0"/>
                </a:rPr>
                <a:t>  Complex Interconnect</a:t>
              </a:r>
              <a:endParaRPr lang="en-US" b="1" i="1" dirty="0">
                <a:latin typeface="Georgia" panose="02040502050405020303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017000" y="0"/>
              <a:ext cx="3175000" cy="4148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215344"/>
              </p:ext>
            </p:extLst>
          </p:nvPr>
        </p:nvGraphicFramePr>
        <p:xfrm>
          <a:off x="889001" y="2311844"/>
          <a:ext cx="6756399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399"/>
                <a:gridCol w="1981200"/>
                <a:gridCol w="2082800"/>
              </a:tblGrid>
              <a:tr h="0">
                <a:tc>
                  <a:txBody>
                    <a:bodyPr/>
                    <a:lstStyle/>
                    <a:p>
                      <a:r>
                        <a:rPr lang="en-CA" b="1" dirty="0" smtClean="0"/>
                        <a:t>Parameter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 smtClean="0"/>
                        <a:t>Primary</a:t>
                      </a:r>
                      <a:r>
                        <a:rPr lang="en-CA" b="0" dirty="0" smtClean="0"/>
                        <a:t> </a:t>
                      </a:r>
                      <a:r>
                        <a:rPr lang="en-CA" b="1" dirty="0" smtClean="0"/>
                        <a:t>Arch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 smtClean="0"/>
                        <a:t>Arch</a:t>
                      </a:r>
                      <a:r>
                        <a:rPr lang="en-CA" b="1" baseline="0" dirty="0" smtClean="0"/>
                        <a:t> for Verification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0" dirty="0" smtClean="0"/>
                        <a:t>Logic Block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/>
                        <a:t>Ten 6-LUTs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/>
                        <a:t>Eight 4-LUTs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0" dirty="0" smtClean="0"/>
                        <a:t>Logic</a:t>
                      </a:r>
                      <a:r>
                        <a:rPr lang="en-CA" b="0" baseline="0" dirty="0" smtClean="0"/>
                        <a:t> Block Crossbars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/>
                        <a:t>Input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/>
                        <a:t>None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0" dirty="0" smtClean="0"/>
                        <a:t>Block RAM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/>
                        <a:t>32K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/>
                        <a:t>18K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0" dirty="0" smtClean="0"/>
                        <a:t>DSP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/>
                        <a:t>36x36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/>
                        <a:t>36x36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0" dirty="0" smtClean="0"/>
                        <a:t>Channel Width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/>
                        <a:t>300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/>
                        <a:t>200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0" dirty="0" smtClean="0"/>
                        <a:t>Connection</a:t>
                      </a:r>
                      <a:r>
                        <a:rPr lang="en-CA" b="0" baseline="0" dirty="0" smtClean="0"/>
                        <a:t> Block Flex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/>
                        <a:t>0.1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/>
                        <a:t>0.2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0" dirty="0" smtClean="0"/>
                        <a:t>Semi-Global </a:t>
                      </a:r>
                      <a:r>
                        <a:rPr lang="en-CA" b="0" dirty="0" err="1" smtClean="0"/>
                        <a:t>Wirelength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/>
                        <a:t>4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/>
                        <a:t>2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0" dirty="0" smtClean="0"/>
                        <a:t>Global </a:t>
                      </a:r>
                      <a:r>
                        <a:rPr lang="en-CA" b="0" dirty="0" err="1" smtClean="0"/>
                        <a:t>Wirelength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/>
                        <a:t>4, 8,</a:t>
                      </a:r>
                      <a:r>
                        <a:rPr lang="en-CA" b="0" baseline="0" dirty="0" smtClean="0"/>
                        <a:t> 16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/>
                        <a:t>4, 8, 16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0" dirty="0" smtClean="0"/>
                        <a:t>Interconnect Hierarchy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/>
                        <a:t>Discussed Later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/>
                        <a:t>Discussed Later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89001" y="1587500"/>
            <a:ext cx="4711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i="1" dirty="0" smtClean="0">
                <a:solidFill>
                  <a:srgbClr val="002A5C"/>
                </a:solidFill>
                <a:latin typeface="Georgia" panose="02040502050405020303" pitchFamily="18" charset="0"/>
              </a:rPr>
              <a:t>Architecture:</a:t>
            </a:r>
            <a:endParaRPr lang="en-US" sz="3600" i="1" dirty="0">
              <a:solidFill>
                <a:srgbClr val="002A5C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1999" y="1058902"/>
            <a:ext cx="4711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i="1" dirty="0">
                <a:solidFill>
                  <a:srgbClr val="002A5C"/>
                </a:solidFill>
                <a:latin typeface="Georgia" panose="02040502050405020303" pitchFamily="18" charset="0"/>
              </a:rPr>
              <a:t>9</a:t>
            </a:r>
            <a:r>
              <a:rPr lang="en-CA" sz="3600" i="1" dirty="0" smtClean="0">
                <a:solidFill>
                  <a:srgbClr val="002A5C"/>
                </a:solidFill>
                <a:latin typeface="Georgia" panose="02040502050405020303" pitchFamily="18" charset="0"/>
              </a:rPr>
              <a:t> Largest VTR Benchmarks:</a:t>
            </a:r>
            <a:endParaRPr lang="en-US" sz="3600" i="1" dirty="0">
              <a:solidFill>
                <a:srgbClr val="002A5C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26999" y="2714625"/>
            <a:ext cx="720725" cy="2921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26999" y="4201604"/>
            <a:ext cx="720725" cy="2921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26999" y="4944554"/>
            <a:ext cx="720725" cy="2921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126999" y="5339333"/>
            <a:ext cx="720725" cy="2921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126999" y="5687504"/>
            <a:ext cx="720725" cy="2921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5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Complex Topologies Explored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D9D6-E583-4933-BC1C-02B07C30AF17}" type="slidenum">
              <a:rPr lang="en-US" smtClean="0"/>
              <a:t>14</a:t>
            </a:fld>
            <a:endParaRPr lang="en-US"/>
          </a:p>
        </p:txBody>
      </p:sp>
      <p:grpSp>
        <p:nvGrpSpPr>
          <p:cNvPr id="125" name="Group 124"/>
          <p:cNvGrpSpPr/>
          <p:nvPr/>
        </p:nvGrpSpPr>
        <p:grpSpPr>
          <a:xfrm>
            <a:off x="737835" y="2868132"/>
            <a:ext cx="3077678" cy="1462270"/>
            <a:chOff x="43769" y="2075108"/>
            <a:chExt cx="3540731" cy="1682277"/>
          </a:xfrm>
        </p:grpSpPr>
        <p:grpSp>
          <p:nvGrpSpPr>
            <p:cNvPr id="112" name="Group 111"/>
            <p:cNvGrpSpPr/>
            <p:nvPr/>
          </p:nvGrpSpPr>
          <p:grpSpPr>
            <a:xfrm>
              <a:off x="43769" y="2075108"/>
              <a:ext cx="3540731" cy="1287078"/>
              <a:chOff x="452626" y="2312479"/>
              <a:chExt cx="3540731" cy="1287078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1362075" y="2312479"/>
                <a:ext cx="2631282" cy="1205421"/>
                <a:chOff x="1362075" y="2312479"/>
                <a:chExt cx="2631282" cy="1205421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362075" y="2312479"/>
                  <a:ext cx="1619250" cy="657225"/>
                </a:xfrm>
                <a:prstGeom prst="rect">
                  <a:avLst/>
                </a:prstGeom>
              </p:spPr>
            </p:pic>
            <p:sp>
              <p:nvSpPr>
                <p:cNvPr id="6" name="Right Arrow 5"/>
                <p:cNvSpPr/>
                <p:nvPr/>
              </p:nvSpPr>
              <p:spPr>
                <a:xfrm>
                  <a:off x="1828800" y="3124200"/>
                  <a:ext cx="1152525" cy="133350"/>
                </a:xfrm>
                <a:prstGeom prst="rightArrow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ight Arrow 6"/>
                <p:cNvSpPr/>
                <p:nvPr/>
              </p:nvSpPr>
              <p:spPr>
                <a:xfrm>
                  <a:off x="1828800" y="3384550"/>
                  <a:ext cx="1152525" cy="133350"/>
                </a:xfrm>
                <a:prstGeom prst="rightArrow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" name="Straight Arrow Connector 8"/>
                <p:cNvCxnSpPr/>
                <p:nvPr/>
              </p:nvCxnSpPr>
              <p:spPr>
                <a:xfrm>
                  <a:off x="1924050" y="2933700"/>
                  <a:ext cx="0" cy="225425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/>
                <p:cNvCxnSpPr/>
                <p:nvPr/>
              </p:nvCxnSpPr>
              <p:spPr>
                <a:xfrm>
                  <a:off x="2133600" y="2933700"/>
                  <a:ext cx="0" cy="48895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Right Arrow 11"/>
                <p:cNvSpPr/>
                <p:nvPr/>
              </p:nvSpPr>
              <p:spPr>
                <a:xfrm>
                  <a:off x="3454401" y="3124200"/>
                  <a:ext cx="538956" cy="133350"/>
                </a:xfrm>
                <a:prstGeom prst="rightArrow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ight Arrow 12"/>
                <p:cNvSpPr/>
                <p:nvPr/>
              </p:nvSpPr>
              <p:spPr>
                <a:xfrm>
                  <a:off x="3454400" y="3384550"/>
                  <a:ext cx="538956" cy="133350"/>
                </a:xfrm>
                <a:prstGeom prst="rightArrow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" name="Straight Arrow Connector 14"/>
                <p:cNvCxnSpPr/>
                <p:nvPr/>
              </p:nvCxnSpPr>
              <p:spPr>
                <a:xfrm>
                  <a:off x="2981325" y="3451225"/>
                  <a:ext cx="47307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/>
                <p:nvPr/>
              </p:nvCxnSpPr>
              <p:spPr>
                <a:xfrm>
                  <a:off x="2981325" y="3190875"/>
                  <a:ext cx="47307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0" name="TextBox 99"/>
              <p:cNvSpPr txBox="1"/>
              <p:nvPr/>
            </p:nvSpPr>
            <p:spPr>
              <a:xfrm>
                <a:off x="455802" y="3022501"/>
                <a:ext cx="13906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CA" sz="1400" i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85%, L4</a:t>
                </a:r>
                <a:endParaRPr lang="en-US" sz="1400" i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452626" y="3291780"/>
                <a:ext cx="13906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CA" sz="1400" i="1" dirty="0" smtClean="0">
                    <a:solidFill>
                      <a:srgbClr val="0070C0"/>
                    </a:solidFill>
                  </a:rPr>
                  <a:t>15%, global</a:t>
                </a:r>
                <a:endParaRPr lang="en-US" sz="1400" i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17" name="TextBox 116"/>
            <p:cNvSpPr txBox="1"/>
            <p:nvPr/>
          </p:nvSpPr>
          <p:spPr>
            <a:xfrm>
              <a:off x="1042118" y="3388053"/>
              <a:ext cx="23618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i="1" dirty="0" smtClean="0">
                  <a:solidFill>
                    <a:srgbClr val="002A5C"/>
                  </a:solidFill>
                  <a:latin typeface="Georgia" panose="02040502050405020303" pitchFamily="18" charset="0"/>
                </a:rPr>
                <a:t>(1) On-CB, Off-CB</a:t>
              </a:r>
              <a:endParaRPr lang="en-US" i="1" dirty="0">
                <a:solidFill>
                  <a:srgbClr val="002A5C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4319314" y="2896985"/>
            <a:ext cx="3051033" cy="1462389"/>
            <a:chOff x="4164101" y="2074971"/>
            <a:chExt cx="3510077" cy="1682414"/>
          </a:xfrm>
        </p:grpSpPr>
        <p:grpSp>
          <p:nvGrpSpPr>
            <p:cNvPr id="113" name="Group 112"/>
            <p:cNvGrpSpPr/>
            <p:nvPr/>
          </p:nvGrpSpPr>
          <p:grpSpPr>
            <a:xfrm>
              <a:off x="4164101" y="2074971"/>
              <a:ext cx="3510077" cy="1287353"/>
              <a:chOff x="3901564" y="2312479"/>
              <a:chExt cx="3510077" cy="1287353"/>
            </a:xfrm>
          </p:grpSpPr>
          <p:grpSp>
            <p:nvGrpSpPr>
              <p:cNvPr id="98" name="Group 97"/>
              <p:cNvGrpSpPr/>
              <p:nvPr/>
            </p:nvGrpSpPr>
            <p:grpSpPr>
              <a:xfrm>
                <a:off x="4780359" y="2312479"/>
                <a:ext cx="2631282" cy="1205421"/>
                <a:chOff x="4780359" y="2312479"/>
                <a:chExt cx="2631282" cy="1205421"/>
              </a:xfrm>
            </p:grpSpPr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780359" y="2312479"/>
                  <a:ext cx="1619250" cy="657225"/>
                </a:xfrm>
                <a:prstGeom prst="rect">
                  <a:avLst/>
                </a:prstGeom>
              </p:spPr>
            </p:pic>
            <p:sp>
              <p:nvSpPr>
                <p:cNvPr id="24" name="Right Arrow 23"/>
                <p:cNvSpPr/>
                <p:nvPr/>
              </p:nvSpPr>
              <p:spPr>
                <a:xfrm>
                  <a:off x="5247084" y="3124200"/>
                  <a:ext cx="1152525" cy="133350"/>
                </a:xfrm>
                <a:prstGeom prst="rightArrow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ight Arrow 24"/>
                <p:cNvSpPr/>
                <p:nvPr/>
              </p:nvSpPr>
              <p:spPr>
                <a:xfrm>
                  <a:off x="5247084" y="3384550"/>
                  <a:ext cx="1152525" cy="133350"/>
                </a:xfrm>
                <a:prstGeom prst="rightArrow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6" name="Straight Arrow Connector 25"/>
                <p:cNvCxnSpPr/>
                <p:nvPr/>
              </p:nvCxnSpPr>
              <p:spPr>
                <a:xfrm>
                  <a:off x="5342334" y="2933700"/>
                  <a:ext cx="0" cy="225425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28" name="Right Arrow 27"/>
                <p:cNvSpPr/>
                <p:nvPr/>
              </p:nvSpPr>
              <p:spPr>
                <a:xfrm>
                  <a:off x="6872685" y="3124200"/>
                  <a:ext cx="538956" cy="133350"/>
                </a:xfrm>
                <a:prstGeom prst="rightArrow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ight Arrow 28"/>
                <p:cNvSpPr/>
                <p:nvPr/>
              </p:nvSpPr>
              <p:spPr>
                <a:xfrm>
                  <a:off x="6872684" y="3384550"/>
                  <a:ext cx="538956" cy="133350"/>
                </a:xfrm>
                <a:prstGeom prst="rightArrow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0" name="Straight Arrow Connector 29"/>
                <p:cNvCxnSpPr/>
                <p:nvPr/>
              </p:nvCxnSpPr>
              <p:spPr>
                <a:xfrm>
                  <a:off x="6399609" y="3451225"/>
                  <a:ext cx="47307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/>
                <p:nvPr/>
              </p:nvCxnSpPr>
              <p:spPr>
                <a:xfrm>
                  <a:off x="6399609" y="3190875"/>
                  <a:ext cx="47307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/>
                <p:cNvCxnSpPr/>
                <p:nvPr/>
              </p:nvCxnSpPr>
              <p:spPr>
                <a:xfrm>
                  <a:off x="5572125" y="2933700"/>
                  <a:ext cx="0" cy="48895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/>
                <p:cNvCxnSpPr>
                  <a:stCxn id="25" idx="3"/>
                  <a:endCxn id="28" idx="1"/>
                </p:cNvCxnSpPr>
                <p:nvPr/>
              </p:nvCxnSpPr>
              <p:spPr>
                <a:xfrm flipV="1">
                  <a:off x="6399609" y="3190875"/>
                  <a:ext cx="473076" cy="26035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2" name="TextBox 101"/>
              <p:cNvSpPr txBox="1"/>
              <p:nvPr/>
            </p:nvSpPr>
            <p:spPr>
              <a:xfrm>
                <a:off x="3904740" y="3022776"/>
                <a:ext cx="13906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CA" sz="1400" i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85%, L4</a:t>
                </a:r>
                <a:endParaRPr lang="en-US" sz="1400" i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3901564" y="3292055"/>
                <a:ext cx="13906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CA" sz="1400" i="1" dirty="0" smtClean="0">
                    <a:solidFill>
                      <a:srgbClr val="0070C0"/>
                    </a:solidFill>
                  </a:rPr>
                  <a:t>15%, global</a:t>
                </a:r>
                <a:endParaRPr lang="en-US" sz="1400" i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18" name="TextBox 117"/>
            <p:cNvSpPr txBox="1"/>
            <p:nvPr/>
          </p:nvSpPr>
          <p:spPr>
            <a:xfrm>
              <a:off x="5121769" y="3388053"/>
              <a:ext cx="23618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i="1" dirty="0" smtClean="0">
                  <a:solidFill>
                    <a:srgbClr val="002A5C"/>
                  </a:solidFill>
                  <a:latin typeface="Georgia" panose="02040502050405020303" pitchFamily="18" charset="0"/>
                </a:rPr>
                <a:t>(2) On-CB, Off-SB</a:t>
              </a:r>
              <a:endParaRPr lang="en-US" i="1" dirty="0">
                <a:solidFill>
                  <a:srgbClr val="002A5C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7874148" y="2893703"/>
            <a:ext cx="3065604" cy="1513973"/>
            <a:chOff x="8253778" y="2071195"/>
            <a:chExt cx="3526841" cy="1741758"/>
          </a:xfrm>
        </p:grpSpPr>
        <p:grpSp>
          <p:nvGrpSpPr>
            <p:cNvPr id="114" name="Group 113"/>
            <p:cNvGrpSpPr/>
            <p:nvPr/>
          </p:nvGrpSpPr>
          <p:grpSpPr>
            <a:xfrm>
              <a:off x="8253778" y="2071195"/>
              <a:ext cx="3526841" cy="1294904"/>
              <a:chOff x="7449947" y="2312479"/>
              <a:chExt cx="3526841" cy="1294904"/>
            </a:xfrm>
          </p:grpSpPr>
          <p:grpSp>
            <p:nvGrpSpPr>
              <p:cNvPr id="99" name="Group 98"/>
              <p:cNvGrpSpPr/>
              <p:nvPr/>
            </p:nvGrpSpPr>
            <p:grpSpPr>
              <a:xfrm>
                <a:off x="8345506" y="2312479"/>
                <a:ext cx="2631282" cy="1205421"/>
                <a:chOff x="8345506" y="2312479"/>
                <a:chExt cx="2631282" cy="1205421"/>
              </a:xfrm>
            </p:grpSpPr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8345506" y="2312479"/>
                  <a:ext cx="1619250" cy="657225"/>
                </a:xfrm>
                <a:prstGeom prst="rect">
                  <a:avLst/>
                </a:prstGeom>
              </p:spPr>
            </p:pic>
            <p:sp>
              <p:nvSpPr>
                <p:cNvPr id="38" name="Right Arrow 37"/>
                <p:cNvSpPr/>
                <p:nvPr/>
              </p:nvSpPr>
              <p:spPr>
                <a:xfrm>
                  <a:off x="8812231" y="3124200"/>
                  <a:ext cx="1152525" cy="133350"/>
                </a:xfrm>
                <a:prstGeom prst="rightArrow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ight Arrow 38"/>
                <p:cNvSpPr/>
                <p:nvPr/>
              </p:nvSpPr>
              <p:spPr>
                <a:xfrm>
                  <a:off x="8812231" y="3384550"/>
                  <a:ext cx="1152525" cy="133350"/>
                </a:xfrm>
                <a:prstGeom prst="rightArrow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0" name="Straight Arrow Connector 39"/>
                <p:cNvCxnSpPr/>
                <p:nvPr/>
              </p:nvCxnSpPr>
              <p:spPr>
                <a:xfrm>
                  <a:off x="8907481" y="2933700"/>
                  <a:ext cx="0" cy="225425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41" name="Right Arrow 40"/>
                <p:cNvSpPr/>
                <p:nvPr/>
              </p:nvSpPr>
              <p:spPr>
                <a:xfrm>
                  <a:off x="10437832" y="3124200"/>
                  <a:ext cx="538956" cy="133350"/>
                </a:xfrm>
                <a:prstGeom prst="rightArrow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ight Arrow 41"/>
                <p:cNvSpPr/>
                <p:nvPr/>
              </p:nvSpPr>
              <p:spPr>
                <a:xfrm>
                  <a:off x="10437831" y="3384550"/>
                  <a:ext cx="538956" cy="133350"/>
                </a:xfrm>
                <a:prstGeom prst="rightArrow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3" name="Straight Arrow Connector 42"/>
                <p:cNvCxnSpPr/>
                <p:nvPr/>
              </p:nvCxnSpPr>
              <p:spPr>
                <a:xfrm>
                  <a:off x="9964756" y="3451225"/>
                  <a:ext cx="47307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/>
                <p:cNvCxnSpPr/>
                <p:nvPr/>
              </p:nvCxnSpPr>
              <p:spPr>
                <a:xfrm>
                  <a:off x="9964756" y="3190875"/>
                  <a:ext cx="47307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/>
                <p:cNvCxnSpPr>
                  <a:stCxn id="39" idx="3"/>
                  <a:endCxn id="41" idx="1"/>
                </p:cNvCxnSpPr>
                <p:nvPr/>
              </p:nvCxnSpPr>
              <p:spPr>
                <a:xfrm flipV="1">
                  <a:off x="9964756" y="3190875"/>
                  <a:ext cx="473076" cy="26035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/>
                <p:cNvCxnSpPr/>
                <p:nvPr/>
              </p:nvCxnSpPr>
              <p:spPr>
                <a:xfrm>
                  <a:off x="9142431" y="2932113"/>
                  <a:ext cx="0" cy="48895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4" name="TextBox 103"/>
              <p:cNvSpPr txBox="1"/>
              <p:nvPr/>
            </p:nvSpPr>
            <p:spPr>
              <a:xfrm>
                <a:off x="7453123" y="3030327"/>
                <a:ext cx="13906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CA" sz="1400" i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85%, L4</a:t>
                </a:r>
                <a:endParaRPr lang="en-US" sz="1400" i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7449947" y="3299606"/>
                <a:ext cx="13906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CA" sz="1400" i="1" dirty="0" smtClean="0">
                    <a:solidFill>
                      <a:srgbClr val="0070C0"/>
                    </a:solidFill>
                  </a:rPr>
                  <a:t>15%, global</a:t>
                </a:r>
                <a:endParaRPr lang="en-US" sz="1400" i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19" name="TextBox 118"/>
            <p:cNvSpPr txBox="1"/>
            <p:nvPr/>
          </p:nvSpPr>
          <p:spPr>
            <a:xfrm>
              <a:off x="8898932" y="3388053"/>
              <a:ext cx="2820720" cy="424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i="1" dirty="0" smtClean="0">
                  <a:solidFill>
                    <a:srgbClr val="002A5C"/>
                  </a:solidFill>
                  <a:latin typeface="Georgia" panose="02040502050405020303" pitchFamily="18" charset="0"/>
                </a:rPr>
                <a:t>(3) On-CB, Off-CB/SB</a:t>
              </a:r>
              <a:endParaRPr lang="en-US" i="1" dirty="0">
                <a:solidFill>
                  <a:srgbClr val="002A5C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2433152" y="4566776"/>
            <a:ext cx="3080325" cy="1697683"/>
            <a:chOff x="1947485" y="4234513"/>
            <a:chExt cx="3543776" cy="1953109"/>
          </a:xfrm>
        </p:grpSpPr>
        <p:grpSp>
          <p:nvGrpSpPr>
            <p:cNvPr id="116" name="Group 115"/>
            <p:cNvGrpSpPr/>
            <p:nvPr/>
          </p:nvGrpSpPr>
          <p:grpSpPr>
            <a:xfrm>
              <a:off x="1947485" y="4234513"/>
              <a:ext cx="3543776" cy="1551712"/>
              <a:chOff x="2068831" y="4401628"/>
              <a:chExt cx="3543776" cy="1551712"/>
            </a:xfrm>
          </p:grpSpPr>
          <p:grpSp>
            <p:nvGrpSpPr>
              <p:cNvPr id="96" name="Group 95"/>
              <p:cNvGrpSpPr/>
              <p:nvPr/>
            </p:nvGrpSpPr>
            <p:grpSpPr>
              <a:xfrm>
                <a:off x="2981325" y="4401628"/>
                <a:ext cx="2631282" cy="1466787"/>
                <a:chOff x="2981325" y="4401628"/>
                <a:chExt cx="2631282" cy="1466787"/>
              </a:xfrm>
            </p:grpSpPr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810124" y="5213350"/>
                  <a:ext cx="190980" cy="428626"/>
                </a:xfrm>
                <a:prstGeom prst="rect">
                  <a:avLst/>
                </a:prstGeom>
              </p:spPr>
            </p:pic>
            <p:pic>
              <p:nvPicPr>
                <p:cNvPr id="49" name="Picture 48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981325" y="4401628"/>
                  <a:ext cx="1619250" cy="657225"/>
                </a:xfrm>
                <a:prstGeom prst="rect">
                  <a:avLst/>
                </a:prstGeom>
              </p:spPr>
            </p:pic>
            <p:sp>
              <p:nvSpPr>
                <p:cNvPr id="50" name="Right Arrow 49"/>
                <p:cNvSpPr/>
                <p:nvPr/>
              </p:nvSpPr>
              <p:spPr>
                <a:xfrm>
                  <a:off x="3448050" y="5213349"/>
                  <a:ext cx="1152525" cy="133350"/>
                </a:xfrm>
                <a:prstGeom prst="rightArrow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ight Arrow 50"/>
                <p:cNvSpPr/>
                <p:nvPr/>
              </p:nvSpPr>
              <p:spPr>
                <a:xfrm>
                  <a:off x="3448050" y="5473699"/>
                  <a:ext cx="1152525" cy="133350"/>
                </a:xfrm>
                <a:prstGeom prst="rightArrow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2" name="Straight Arrow Connector 51"/>
                <p:cNvCxnSpPr/>
                <p:nvPr/>
              </p:nvCxnSpPr>
              <p:spPr>
                <a:xfrm>
                  <a:off x="3543300" y="5022849"/>
                  <a:ext cx="0" cy="225425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/>
                <p:cNvCxnSpPr/>
                <p:nvPr/>
              </p:nvCxnSpPr>
              <p:spPr>
                <a:xfrm>
                  <a:off x="3752850" y="5022849"/>
                  <a:ext cx="0" cy="48895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54" name="Right Arrow 53"/>
                <p:cNvSpPr/>
                <p:nvPr/>
              </p:nvSpPr>
              <p:spPr>
                <a:xfrm>
                  <a:off x="5073651" y="5213349"/>
                  <a:ext cx="538956" cy="133350"/>
                </a:xfrm>
                <a:prstGeom prst="rightArrow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ight Arrow 54"/>
                <p:cNvSpPr/>
                <p:nvPr/>
              </p:nvSpPr>
              <p:spPr>
                <a:xfrm>
                  <a:off x="5073650" y="5473699"/>
                  <a:ext cx="538956" cy="133350"/>
                </a:xfrm>
                <a:prstGeom prst="rightArrow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ight Arrow 57"/>
                <p:cNvSpPr/>
                <p:nvPr/>
              </p:nvSpPr>
              <p:spPr>
                <a:xfrm>
                  <a:off x="3448049" y="5730872"/>
                  <a:ext cx="1152525" cy="133350"/>
                </a:xfrm>
                <a:prstGeom prst="rightArrow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ight Arrow 58"/>
                <p:cNvSpPr/>
                <p:nvPr/>
              </p:nvSpPr>
              <p:spPr>
                <a:xfrm>
                  <a:off x="5073650" y="5735065"/>
                  <a:ext cx="538956" cy="133350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1" name="Straight Arrow Connector 60"/>
                <p:cNvCxnSpPr>
                  <a:stCxn id="58" idx="3"/>
                  <a:endCxn id="59" idx="1"/>
                </p:cNvCxnSpPr>
                <p:nvPr/>
              </p:nvCxnSpPr>
              <p:spPr>
                <a:xfrm>
                  <a:off x="4600574" y="5797547"/>
                  <a:ext cx="473076" cy="419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Arrow Connector 62"/>
                <p:cNvCxnSpPr>
                  <a:stCxn id="58" idx="3"/>
                  <a:endCxn id="55" idx="1"/>
                </p:cNvCxnSpPr>
                <p:nvPr/>
              </p:nvCxnSpPr>
              <p:spPr>
                <a:xfrm flipV="1">
                  <a:off x="4600574" y="5540374"/>
                  <a:ext cx="473076" cy="25717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>
                  <a:off x="4591446" y="5277646"/>
                  <a:ext cx="244079" cy="11350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Arrow Connector 71"/>
                <p:cNvCxnSpPr>
                  <a:stCxn id="51" idx="3"/>
                </p:cNvCxnSpPr>
                <p:nvPr/>
              </p:nvCxnSpPr>
              <p:spPr>
                <a:xfrm flipV="1">
                  <a:off x="4600575" y="5448300"/>
                  <a:ext cx="231775" cy="9207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Arrow Connector 73"/>
                <p:cNvCxnSpPr>
                  <a:stCxn id="51" idx="3"/>
                  <a:endCxn id="59" idx="1"/>
                </p:cNvCxnSpPr>
                <p:nvPr/>
              </p:nvCxnSpPr>
              <p:spPr>
                <a:xfrm>
                  <a:off x="4600575" y="5540374"/>
                  <a:ext cx="473075" cy="26136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6" name="TextBox 105"/>
              <p:cNvSpPr txBox="1"/>
              <p:nvPr/>
            </p:nvSpPr>
            <p:spPr>
              <a:xfrm>
                <a:off x="2075181" y="5115934"/>
                <a:ext cx="13906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CA" sz="1400" i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55%, L4</a:t>
                </a:r>
                <a:endParaRPr lang="en-US" sz="1400" i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2072005" y="5645563"/>
                <a:ext cx="13906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CA" sz="1400" i="1" dirty="0" smtClean="0">
                    <a:solidFill>
                      <a:srgbClr val="0070C0"/>
                    </a:solidFill>
                  </a:rPr>
                  <a:t>15%, global</a:t>
                </a:r>
                <a:endParaRPr lang="en-US" sz="1400" i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2068831" y="5388984"/>
                <a:ext cx="13906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CA" sz="1400" i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30%, L4*</a:t>
                </a:r>
                <a:endParaRPr lang="en-US" sz="1400" i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20" name="TextBox 119"/>
            <p:cNvSpPr txBox="1"/>
            <p:nvPr/>
          </p:nvSpPr>
          <p:spPr>
            <a:xfrm>
              <a:off x="2790903" y="5818290"/>
              <a:ext cx="23618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i="1" dirty="0" smtClean="0">
                  <a:solidFill>
                    <a:srgbClr val="002A5C"/>
                  </a:solidFill>
                  <a:latin typeface="Georgia" panose="02040502050405020303" pitchFamily="18" charset="0"/>
                </a:rPr>
                <a:t>(4) On-SB, Off-SB</a:t>
              </a:r>
              <a:endParaRPr lang="en-US" i="1" dirty="0">
                <a:solidFill>
                  <a:srgbClr val="002A5C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6231571" y="4570363"/>
            <a:ext cx="3105097" cy="1742397"/>
            <a:chOff x="6279296" y="4238640"/>
            <a:chExt cx="3572275" cy="2004550"/>
          </a:xfrm>
        </p:grpSpPr>
        <p:grpSp>
          <p:nvGrpSpPr>
            <p:cNvPr id="115" name="Group 114"/>
            <p:cNvGrpSpPr/>
            <p:nvPr/>
          </p:nvGrpSpPr>
          <p:grpSpPr>
            <a:xfrm>
              <a:off x="6279296" y="4238640"/>
              <a:ext cx="3521551" cy="1543459"/>
              <a:chOff x="6139596" y="4459411"/>
              <a:chExt cx="3521551" cy="1543459"/>
            </a:xfrm>
          </p:grpSpPr>
          <p:grpSp>
            <p:nvGrpSpPr>
              <p:cNvPr id="95" name="Group 94"/>
              <p:cNvGrpSpPr/>
              <p:nvPr/>
            </p:nvGrpSpPr>
            <p:grpSpPr>
              <a:xfrm>
                <a:off x="7029865" y="4459411"/>
                <a:ext cx="2631282" cy="1466787"/>
                <a:chOff x="7051675" y="4275197"/>
                <a:chExt cx="2631282" cy="1466787"/>
              </a:xfrm>
            </p:grpSpPr>
            <p:pic>
              <p:nvPicPr>
                <p:cNvPr id="78" name="Picture 7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880474" y="5086919"/>
                  <a:ext cx="190980" cy="428626"/>
                </a:xfrm>
                <a:prstGeom prst="rect">
                  <a:avLst/>
                </a:prstGeom>
              </p:spPr>
            </p:pic>
            <p:pic>
              <p:nvPicPr>
                <p:cNvPr id="79" name="Picture 78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051675" y="4275197"/>
                  <a:ext cx="1619250" cy="657225"/>
                </a:xfrm>
                <a:prstGeom prst="rect">
                  <a:avLst/>
                </a:prstGeom>
              </p:spPr>
            </p:pic>
            <p:sp>
              <p:nvSpPr>
                <p:cNvPr id="80" name="Right Arrow 79"/>
                <p:cNvSpPr/>
                <p:nvPr/>
              </p:nvSpPr>
              <p:spPr>
                <a:xfrm>
                  <a:off x="7518400" y="5086918"/>
                  <a:ext cx="1152525" cy="133350"/>
                </a:xfrm>
                <a:prstGeom prst="rightArrow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ight Arrow 80"/>
                <p:cNvSpPr/>
                <p:nvPr/>
              </p:nvSpPr>
              <p:spPr>
                <a:xfrm>
                  <a:off x="7518400" y="5347268"/>
                  <a:ext cx="1152525" cy="133350"/>
                </a:xfrm>
                <a:prstGeom prst="rightArrow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2" name="Straight Arrow Connector 81"/>
                <p:cNvCxnSpPr/>
                <p:nvPr/>
              </p:nvCxnSpPr>
              <p:spPr>
                <a:xfrm>
                  <a:off x="7613650" y="4896418"/>
                  <a:ext cx="0" cy="225425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Arrow Connector 82"/>
                <p:cNvCxnSpPr/>
                <p:nvPr/>
              </p:nvCxnSpPr>
              <p:spPr>
                <a:xfrm>
                  <a:off x="7823200" y="4896418"/>
                  <a:ext cx="0" cy="48895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84" name="Right Arrow 83"/>
                <p:cNvSpPr/>
                <p:nvPr/>
              </p:nvSpPr>
              <p:spPr>
                <a:xfrm>
                  <a:off x="9144001" y="5086918"/>
                  <a:ext cx="538956" cy="133350"/>
                </a:xfrm>
                <a:prstGeom prst="rightArrow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ight Arrow 84"/>
                <p:cNvSpPr/>
                <p:nvPr/>
              </p:nvSpPr>
              <p:spPr>
                <a:xfrm>
                  <a:off x="9144000" y="5347268"/>
                  <a:ext cx="538956" cy="133350"/>
                </a:xfrm>
                <a:prstGeom prst="rightArrow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ight Arrow 85"/>
                <p:cNvSpPr/>
                <p:nvPr/>
              </p:nvSpPr>
              <p:spPr>
                <a:xfrm>
                  <a:off x="7518399" y="5604441"/>
                  <a:ext cx="1152525" cy="133350"/>
                </a:xfrm>
                <a:prstGeom prst="rightArrow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ight Arrow 86"/>
                <p:cNvSpPr/>
                <p:nvPr/>
              </p:nvSpPr>
              <p:spPr>
                <a:xfrm>
                  <a:off x="9144000" y="5608634"/>
                  <a:ext cx="538956" cy="133350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8" name="Straight Arrow Connector 87"/>
                <p:cNvCxnSpPr>
                  <a:stCxn id="86" idx="3"/>
                  <a:endCxn id="87" idx="1"/>
                </p:cNvCxnSpPr>
                <p:nvPr/>
              </p:nvCxnSpPr>
              <p:spPr>
                <a:xfrm>
                  <a:off x="8670924" y="5671116"/>
                  <a:ext cx="473076" cy="419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Arrow Connector 88"/>
                <p:cNvCxnSpPr>
                  <a:stCxn id="86" idx="3"/>
                  <a:endCxn id="85" idx="1"/>
                </p:cNvCxnSpPr>
                <p:nvPr/>
              </p:nvCxnSpPr>
              <p:spPr>
                <a:xfrm flipV="1">
                  <a:off x="8670924" y="5413943"/>
                  <a:ext cx="473076" cy="25717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Arrow Connector 89"/>
                <p:cNvCxnSpPr/>
                <p:nvPr/>
              </p:nvCxnSpPr>
              <p:spPr>
                <a:xfrm>
                  <a:off x="8661796" y="5151215"/>
                  <a:ext cx="244079" cy="11350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Arrow Connector 90"/>
                <p:cNvCxnSpPr>
                  <a:stCxn id="81" idx="3"/>
                </p:cNvCxnSpPr>
                <p:nvPr/>
              </p:nvCxnSpPr>
              <p:spPr>
                <a:xfrm flipV="1">
                  <a:off x="8670925" y="5321869"/>
                  <a:ext cx="231775" cy="9207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Arrow Connector 91"/>
                <p:cNvCxnSpPr>
                  <a:stCxn id="81" idx="3"/>
                  <a:endCxn id="87" idx="1"/>
                </p:cNvCxnSpPr>
                <p:nvPr/>
              </p:nvCxnSpPr>
              <p:spPr>
                <a:xfrm>
                  <a:off x="8670925" y="5413943"/>
                  <a:ext cx="473075" cy="26136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Arrow Connector 92"/>
                <p:cNvCxnSpPr/>
                <p:nvPr/>
              </p:nvCxnSpPr>
              <p:spPr>
                <a:xfrm>
                  <a:off x="8048624" y="4897216"/>
                  <a:ext cx="0" cy="74476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9" name="TextBox 108"/>
              <p:cNvSpPr txBox="1"/>
              <p:nvPr/>
            </p:nvSpPr>
            <p:spPr>
              <a:xfrm>
                <a:off x="6145946" y="5165464"/>
                <a:ext cx="13906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CA" sz="1400" i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75%, L4</a:t>
                </a:r>
                <a:endParaRPr lang="en-US" sz="1400" i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6142770" y="5695093"/>
                <a:ext cx="13906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CA" sz="1400" i="1" dirty="0" smtClean="0">
                    <a:solidFill>
                      <a:srgbClr val="0070C0"/>
                    </a:solidFill>
                  </a:rPr>
                  <a:t>15%, global</a:t>
                </a:r>
                <a:endParaRPr lang="en-US" sz="1400" i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6139596" y="5438514"/>
                <a:ext cx="13906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CA" sz="1400" i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10%, L4*</a:t>
                </a:r>
                <a:endParaRPr lang="en-US" sz="1400" i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21" name="TextBox 120"/>
            <p:cNvSpPr txBox="1"/>
            <p:nvPr/>
          </p:nvSpPr>
          <p:spPr>
            <a:xfrm>
              <a:off x="6615400" y="5818290"/>
              <a:ext cx="3236171" cy="424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i="1" dirty="0" smtClean="0">
                  <a:solidFill>
                    <a:srgbClr val="002A5C"/>
                  </a:solidFill>
                  <a:latin typeface="Georgia" panose="02040502050405020303" pitchFamily="18" charset="0"/>
                </a:rPr>
                <a:t>(5) On-CB/SB, Off-CB/SB</a:t>
              </a:r>
              <a:endParaRPr lang="en-US" i="1" dirty="0">
                <a:solidFill>
                  <a:srgbClr val="002A5C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0" y="-12368"/>
            <a:ext cx="3924300" cy="414854"/>
            <a:chOff x="9017000" y="0"/>
            <a:chExt cx="3924300" cy="414854"/>
          </a:xfrm>
        </p:grpSpPr>
        <p:sp>
          <p:nvSpPr>
            <p:cNvPr id="132" name="TextBox 131"/>
            <p:cNvSpPr txBox="1"/>
            <p:nvPr/>
          </p:nvSpPr>
          <p:spPr>
            <a:xfrm>
              <a:off x="9105900" y="45522"/>
              <a:ext cx="383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i="1" dirty="0" smtClean="0">
                  <a:latin typeface="Georgia" panose="02040502050405020303" pitchFamily="18" charset="0"/>
                </a:rPr>
                <a:t>  Complex Interconnect</a:t>
              </a:r>
              <a:endParaRPr lang="en-US" b="1" i="1" dirty="0">
                <a:latin typeface="Georgia" panose="02040502050405020303" pitchFamily="18" charset="0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9017000" y="0"/>
              <a:ext cx="3175000" cy="4148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4" name="Content Placeholder 2"/>
          <p:cNvSpPr>
            <a:spLocks noGrp="1"/>
          </p:cNvSpPr>
          <p:nvPr>
            <p:ph idx="1"/>
          </p:nvPr>
        </p:nvSpPr>
        <p:spPr>
          <a:xfrm>
            <a:off x="838200" y="1605285"/>
            <a:ext cx="10515600" cy="2212975"/>
          </a:xfrm>
        </p:spPr>
        <p:txBody>
          <a:bodyPr>
            <a:normAutofit/>
          </a:bodyPr>
          <a:lstStyle/>
          <a:p>
            <a:r>
              <a:rPr lang="en-CA" sz="2000" dirty="0" smtClean="0"/>
              <a:t>Topology name represents connectivity of wires on global metal layer</a:t>
            </a:r>
          </a:p>
          <a:p>
            <a:pPr lvl="1"/>
            <a:r>
              <a:rPr lang="en-CA" sz="1600" dirty="0" smtClean="0"/>
              <a:t>CB: Connection Block</a:t>
            </a:r>
          </a:p>
          <a:p>
            <a:pPr lvl="1"/>
            <a:r>
              <a:rPr lang="en-CA" sz="1600" dirty="0" smtClean="0"/>
              <a:t>SB: Switch Block</a:t>
            </a:r>
            <a:endParaRPr lang="en-CA" sz="16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1563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Straight Connector 78"/>
          <p:cNvCxnSpPr/>
          <p:nvPr/>
        </p:nvCxnSpPr>
        <p:spPr>
          <a:xfrm>
            <a:off x="7343464" y="5554624"/>
            <a:ext cx="2597461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320478" y="5135524"/>
            <a:ext cx="7486598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0" name="Straight Arrow Connector 509"/>
          <p:cNvCxnSpPr>
            <a:stCxn id="308" idx="4"/>
            <a:endCxn id="310" idx="0"/>
          </p:cNvCxnSpPr>
          <p:nvPr/>
        </p:nvCxnSpPr>
        <p:spPr>
          <a:xfrm flipV="1">
            <a:off x="9710007" y="5113288"/>
            <a:ext cx="0" cy="389880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478" y="3635792"/>
            <a:ext cx="7524362" cy="5391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Routing Example – “On-CB, Off-CB”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D9D6-E583-4933-BC1C-02B07C30AF17}" type="slidenum">
              <a:rPr lang="en-US" smtClean="0"/>
              <a:t>15</a:t>
            </a:fld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2320478" y="4265574"/>
            <a:ext cx="6486972" cy="689946"/>
            <a:chOff x="2320478" y="4279900"/>
            <a:chExt cx="6486972" cy="689946"/>
          </a:xfrm>
        </p:grpSpPr>
        <p:grpSp>
          <p:nvGrpSpPr>
            <p:cNvPr id="11" name="Group 10"/>
            <p:cNvGrpSpPr/>
            <p:nvPr/>
          </p:nvGrpSpPr>
          <p:grpSpPr>
            <a:xfrm>
              <a:off x="2320478" y="4279900"/>
              <a:ext cx="3477072" cy="114300"/>
              <a:chOff x="2320478" y="4279900"/>
              <a:chExt cx="3477072" cy="114300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2320478" y="4279900"/>
                <a:ext cx="3477072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2320478" y="4318000"/>
                <a:ext cx="3477072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320478" y="4356100"/>
                <a:ext cx="3477072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2320478" y="4394200"/>
                <a:ext cx="3477072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3333938" y="4471782"/>
              <a:ext cx="3477072" cy="114300"/>
              <a:chOff x="2320478" y="4279900"/>
              <a:chExt cx="3477072" cy="11430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2320478" y="4279900"/>
                <a:ext cx="3477072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2320478" y="4318000"/>
                <a:ext cx="3477072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2320478" y="4356100"/>
                <a:ext cx="3477072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320478" y="4394200"/>
                <a:ext cx="3477072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4349844" y="4663664"/>
              <a:ext cx="3477072" cy="114300"/>
              <a:chOff x="2320478" y="4279900"/>
              <a:chExt cx="3477072" cy="1143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2320478" y="4279900"/>
                <a:ext cx="3477072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2320478" y="4318000"/>
                <a:ext cx="3477072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2320478" y="4356100"/>
                <a:ext cx="3477072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2320478" y="4394200"/>
                <a:ext cx="3477072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5330378" y="4855546"/>
              <a:ext cx="3477072" cy="114300"/>
              <a:chOff x="2320478" y="4279900"/>
              <a:chExt cx="3477072" cy="11430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2320478" y="4279900"/>
                <a:ext cx="3477072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2320478" y="4318000"/>
                <a:ext cx="3477072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2320478" y="4356100"/>
                <a:ext cx="3477072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2320478" y="4394200"/>
                <a:ext cx="3477072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Group 26"/>
          <p:cNvGrpSpPr/>
          <p:nvPr/>
        </p:nvGrpSpPr>
        <p:grpSpPr>
          <a:xfrm>
            <a:off x="6330004" y="4265574"/>
            <a:ext cx="3477072" cy="114300"/>
            <a:chOff x="2320478" y="4279900"/>
            <a:chExt cx="3477072" cy="11430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2320478" y="4279900"/>
              <a:ext cx="3477072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320478" y="4318000"/>
              <a:ext cx="3477072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320478" y="4356100"/>
              <a:ext cx="3477072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320478" y="4394200"/>
              <a:ext cx="3477072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7343464" y="4457456"/>
            <a:ext cx="2597461" cy="114300"/>
            <a:chOff x="2320478" y="4279900"/>
            <a:chExt cx="3477072" cy="11430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2320478" y="4279900"/>
              <a:ext cx="3477072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320478" y="4318000"/>
              <a:ext cx="3477072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320478" y="4356100"/>
              <a:ext cx="3477072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320478" y="4394200"/>
              <a:ext cx="3477072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8421259" y="4649338"/>
            <a:ext cx="1519666" cy="114300"/>
            <a:chOff x="2320478" y="4279900"/>
            <a:chExt cx="3477072" cy="114300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2320478" y="4279900"/>
              <a:ext cx="3477072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320478" y="4318000"/>
              <a:ext cx="3477072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320478" y="4356100"/>
              <a:ext cx="3477072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320478" y="4394200"/>
              <a:ext cx="3477072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9339904" y="4841220"/>
            <a:ext cx="601021" cy="114300"/>
            <a:chOff x="2320478" y="4279900"/>
            <a:chExt cx="3477072" cy="11430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2320478" y="4279900"/>
              <a:ext cx="3477072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320478" y="4318000"/>
              <a:ext cx="3477072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320478" y="4356100"/>
              <a:ext cx="3477072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320478" y="4394200"/>
              <a:ext cx="3477072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2143124" y="4457456"/>
            <a:ext cx="658360" cy="114300"/>
            <a:chOff x="2320478" y="4279900"/>
            <a:chExt cx="3477072" cy="114300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2320478" y="4279900"/>
              <a:ext cx="3477072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320478" y="4318000"/>
              <a:ext cx="3477072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320478" y="4356100"/>
              <a:ext cx="3477072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320478" y="4394200"/>
              <a:ext cx="3477072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2143124" y="4649338"/>
            <a:ext cx="1674266" cy="114300"/>
            <a:chOff x="2320478" y="4279900"/>
            <a:chExt cx="3477072" cy="114300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2320478" y="4279900"/>
              <a:ext cx="3477072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320478" y="4318000"/>
              <a:ext cx="3477072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320478" y="4356100"/>
              <a:ext cx="3477072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2320478" y="4394200"/>
              <a:ext cx="3477072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2143124" y="4841220"/>
            <a:ext cx="2654799" cy="114300"/>
            <a:chOff x="2320478" y="4279900"/>
            <a:chExt cx="3477072" cy="114300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2320478" y="4279900"/>
              <a:ext cx="3477072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320478" y="4318000"/>
              <a:ext cx="3477072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320478" y="4356100"/>
              <a:ext cx="3477072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320478" y="4394200"/>
              <a:ext cx="3477072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75" name="Straight Connector 74"/>
          <p:cNvCxnSpPr/>
          <p:nvPr/>
        </p:nvCxnSpPr>
        <p:spPr>
          <a:xfrm>
            <a:off x="3387278" y="5211724"/>
            <a:ext cx="6553647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349844" y="5297449"/>
            <a:ext cx="5591081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5330378" y="5383174"/>
            <a:ext cx="4610547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6330004" y="5468899"/>
            <a:ext cx="3610921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8448701" y="5640349"/>
            <a:ext cx="1492224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9339904" y="5726074"/>
            <a:ext cx="601021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2143124" y="5211724"/>
            <a:ext cx="7117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2143124" y="5297449"/>
            <a:ext cx="1674266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2143124" y="5383174"/>
            <a:ext cx="26548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2143124" y="5468899"/>
            <a:ext cx="3654426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2143124" y="5554624"/>
            <a:ext cx="4667886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2143124" y="5640349"/>
            <a:ext cx="5773123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2143124" y="5726074"/>
            <a:ext cx="6664326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2801484" y="4457456"/>
            <a:ext cx="532454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2801484" y="4495556"/>
            <a:ext cx="532454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2801484" y="4533412"/>
            <a:ext cx="532454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2801484" y="4571756"/>
            <a:ext cx="532454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123" name="Group 122"/>
          <p:cNvGrpSpPr/>
          <p:nvPr/>
        </p:nvGrpSpPr>
        <p:grpSpPr>
          <a:xfrm>
            <a:off x="3817390" y="4649338"/>
            <a:ext cx="532454" cy="114300"/>
            <a:chOff x="3817390" y="4649338"/>
            <a:chExt cx="532454" cy="114300"/>
          </a:xfrm>
        </p:grpSpPr>
        <p:cxnSp>
          <p:nvCxnSpPr>
            <p:cNvPr id="119" name="Straight Arrow Connector 118"/>
            <p:cNvCxnSpPr/>
            <p:nvPr/>
          </p:nvCxnSpPr>
          <p:spPr>
            <a:xfrm>
              <a:off x="3817390" y="4649338"/>
              <a:ext cx="532454" cy="0"/>
            </a:xfrm>
            <a:prstGeom prst="straightConnector1">
              <a:avLst/>
            </a:prstGeom>
            <a:ln w="6350">
              <a:headEnd type="none" w="med" len="med"/>
              <a:tailEnd type="triangle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3817390" y="4687438"/>
              <a:ext cx="532454" cy="0"/>
            </a:xfrm>
            <a:prstGeom prst="straightConnector1">
              <a:avLst/>
            </a:prstGeom>
            <a:ln w="6350">
              <a:headEnd type="none" w="med" len="med"/>
              <a:tailEnd type="triangle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>
              <a:off x="3817390" y="4725294"/>
              <a:ext cx="532454" cy="0"/>
            </a:xfrm>
            <a:prstGeom prst="straightConnector1">
              <a:avLst/>
            </a:prstGeom>
            <a:ln w="6350">
              <a:headEnd type="none" w="med" len="med"/>
              <a:tailEnd type="triangle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>
              <a:off x="3817390" y="4763638"/>
              <a:ext cx="532454" cy="0"/>
            </a:xfrm>
            <a:prstGeom prst="straightConnector1">
              <a:avLst/>
            </a:prstGeom>
            <a:ln w="6350">
              <a:headEnd type="none" w="med" len="med"/>
              <a:tailEnd type="triangle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125" name="Straight Arrow Connector 124"/>
          <p:cNvCxnSpPr/>
          <p:nvPr/>
        </p:nvCxnSpPr>
        <p:spPr>
          <a:xfrm>
            <a:off x="4799897" y="4841220"/>
            <a:ext cx="532454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4799897" y="4879320"/>
            <a:ext cx="532454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>
            <a:off x="4799897" y="4917176"/>
            <a:ext cx="532454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>
            <a:off x="4799897" y="4955520"/>
            <a:ext cx="532454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5797550" y="4265574"/>
            <a:ext cx="532454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>
            <a:off x="5797550" y="4303674"/>
            <a:ext cx="532454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5797550" y="4341530"/>
            <a:ext cx="532454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>
            <a:off x="5797550" y="4379874"/>
            <a:ext cx="532454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6817656" y="4457456"/>
            <a:ext cx="532454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6817656" y="4495556"/>
            <a:ext cx="532454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>
            <a:off x="6817656" y="4533412"/>
            <a:ext cx="532454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>
            <a:off x="6817656" y="4571756"/>
            <a:ext cx="532454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145" name="Group 144"/>
          <p:cNvGrpSpPr/>
          <p:nvPr/>
        </p:nvGrpSpPr>
        <p:grpSpPr>
          <a:xfrm>
            <a:off x="7826915" y="4644575"/>
            <a:ext cx="594343" cy="114300"/>
            <a:chOff x="7826916" y="4644575"/>
            <a:chExt cx="532454" cy="114300"/>
          </a:xfrm>
        </p:grpSpPr>
        <p:cxnSp>
          <p:nvCxnSpPr>
            <p:cNvPr id="137" name="Straight Arrow Connector 136"/>
            <p:cNvCxnSpPr/>
            <p:nvPr/>
          </p:nvCxnSpPr>
          <p:spPr>
            <a:xfrm>
              <a:off x="7826916" y="4644575"/>
              <a:ext cx="532454" cy="0"/>
            </a:xfrm>
            <a:prstGeom prst="straightConnector1">
              <a:avLst/>
            </a:prstGeom>
            <a:ln w="6350">
              <a:headEnd type="none" w="med" len="med"/>
              <a:tailEnd type="triangle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/>
            <p:nvPr/>
          </p:nvCxnSpPr>
          <p:spPr>
            <a:xfrm>
              <a:off x="7826916" y="4682675"/>
              <a:ext cx="532454" cy="0"/>
            </a:xfrm>
            <a:prstGeom prst="straightConnector1">
              <a:avLst/>
            </a:prstGeom>
            <a:ln w="6350">
              <a:headEnd type="none" w="med" len="med"/>
              <a:tailEnd type="triangle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>
            <a:xfrm>
              <a:off x="7826916" y="4720531"/>
              <a:ext cx="532454" cy="0"/>
            </a:xfrm>
            <a:prstGeom prst="straightConnector1">
              <a:avLst/>
            </a:prstGeom>
            <a:ln w="6350">
              <a:headEnd type="none" w="med" len="med"/>
              <a:tailEnd type="triangle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/>
            <p:nvPr/>
          </p:nvCxnSpPr>
          <p:spPr>
            <a:xfrm>
              <a:off x="7826916" y="4758875"/>
              <a:ext cx="532454" cy="0"/>
            </a:xfrm>
            <a:prstGeom prst="straightConnector1">
              <a:avLst/>
            </a:prstGeom>
            <a:ln w="6350">
              <a:headEnd type="none" w="med" len="med"/>
              <a:tailEnd type="triangle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147" name="Straight Arrow Connector 146"/>
          <p:cNvCxnSpPr/>
          <p:nvPr/>
        </p:nvCxnSpPr>
        <p:spPr>
          <a:xfrm>
            <a:off x="8807450" y="4841220"/>
            <a:ext cx="532454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>
            <a:off x="8807450" y="4879320"/>
            <a:ext cx="532454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>
            <a:off x="8807450" y="4917176"/>
            <a:ext cx="532454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8807450" y="4955520"/>
            <a:ext cx="532454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>
            <a:off x="2854824" y="5211069"/>
            <a:ext cx="532454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>
            <a:off x="3817390" y="5297449"/>
            <a:ext cx="532454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>
            <a:off x="4797924" y="5383174"/>
            <a:ext cx="532454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>
            <a:off x="5797550" y="5468899"/>
            <a:ext cx="532454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>
            <a:off x="6812893" y="5554624"/>
            <a:ext cx="532454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>
            <a:off x="7916247" y="5640349"/>
            <a:ext cx="532454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>
            <a:off x="8807450" y="5726074"/>
            <a:ext cx="532454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stCxn id="160" idx="4"/>
          </p:cNvCxnSpPr>
          <p:nvPr/>
        </p:nvCxnSpPr>
        <p:spPr>
          <a:xfrm flipH="1" flipV="1">
            <a:off x="2755898" y="4117976"/>
            <a:ext cx="1" cy="146760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0" name="Oval 159"/>
          <p:cNvSpPr/>
          <p:nvPr/>
        </p:nvSpPr>
        <p:spPr>
          <a:xfrm>
            <a:off x="2724942" y="5523668"/>
            <a:ext cx="61913" cy="61913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2724942" y="5181731"/>
            <a:ext cx="61913" cy="61913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2733038" y="4934402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2733038" y="4858654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2733038" y="4666269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2733038" y="4473544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2733038" y="4435816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2733038" y="4316295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2" name="Straight Arrow Connector 171"/>
          <p:cNvCxnSpPr>
            <a:stCxn id="173" idx="4"/>
          </p:cNvCxnSpPr>
          <p:nvPr/>
        </p:nvCxnSpPr>
        <p:spPr>
          <a:xfrm flipH="1" flipV="1">
            <a:off x="3738096" y="4202188"/>
            <a:ext cx="1" cy="154761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3" name="Oval 172"/>
          <p:cNvSpPr/>
          <p:nvPr/>
        </p:nvSpPr>
        <p:spPr>
          <a:xfrm>
            <a:off x="3707140" y="5687890"/>
            <a:ext cx="61913" cy="61913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3707140" y="5263948"/>
            <a:ext cx="61913" cy="61913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3715236" y="4894789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3715236" y="4815866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3715236" y="4699681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3715236" y="4500606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3715236" y="4351753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3715236" y="4238582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Arrow Connector 182"/>
          <p:cNvCxnSpPr>
            <a:stCxn id="184" idx="4"/>
          </p:cNvCxnSpPr>
          <p:nvPr/>
        </p:nvCxnSpPr>
        <p:spPr>
          <a:xfrm flipV="1">
            <a:off x="4745672" y="4118112"/>
            <a:ext cx="0" cy="155001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4" name="Oval 183"/>
          <p:cNvSpPr/>
          <p:nvPr/>
        </p:nvSpPr>
        <p:spPr>
          <a:xfrm>
            <a:off x="4714715" y="5606218"/>
            <a:ext cx="61913" cy="61913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4714715" y="5348646"/>
            <a:ext cx="61913" cy="61913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4722811" y="4934402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4722811" y="4741179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4722811" y="4624994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4722811" y="4473544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4722811" y="4550117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4722811" y="4282957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4" name="Straight Arrow Connector 193"/>
          <p:cNvCxnSpPr>
            <a:stCxn id="195" idx="4"/>
          </p:cNvCxnSpPr>
          <p:nvPr/>
        </p:nvCxnSpPr>
        <p:spPr>
          <a:xfrm flipV="1">
            <a:off x="5724695" y="4111688"/>
            <a:ext cx="0" cy="138665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5" name="Oval 194"/>
          <p:cNvSpPr/>
          <p:nvPr/>
        </p:nvSpPr>
        <p:spPr>
          <a:xfrm>
            <a:off x="5693738" y="5436430"/>
            <a:ext cx="61913" cy="61913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5693738" y="5114813"/>
            <a:ext cx="61913" cy="61913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5701834" y="4240739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5701834" y="4815866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5701834" y="4667931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5701834" y="4703806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5701834" y="4437478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5701834" y="4356057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7" name="Straight Arrow Connector 336"/>
          <p:cNvCxnSpPr>
            <a:stCxn id="338" idx="4"/>
          </p:cNvCxnSpPr>
          <p:nvPr/>
        </p:nvCxnSpPr>
        <p:spPr>
          <a:xfrm flipH="1" flipV="1">
            <a:off x="6741210" y="4116451"/>
            <a:ext cx="1" cy="147395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38" name="Oval 337"/>
          <p:cNvSpPr/>
          <p:nvPr/>
        </p:nvSpPr>
        <p:spPr>
          <a:xfrm>
            <a:off x="6710254" y="5528493"/>
            <a:ext cx="61913" cy="61913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Oval 339"/>
          <p:cNvSpPr/>
          <p:nvPr/>
        </p:nvSpPr>
        <p:spPr>
          <a:xfrm>
            <a:off x="6710254" y="5180206"/>
            <a:ext cx="61913" cy="61913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/>
          <p:cNvSpPr/>
          <p:nvPr/>
        </p:nvSpPr>
        <p:spPr>
          <a:xfrm>
            <a:off x="6718350" y="4932877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/>
          <p:cNvSpPr/>
          <p:nvPr/>
        </p:nvSpPr>
        <p:spPr>
          <a:xfrm>
            <a:off x="6718350" y="4857129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val 342"/>
          <p:cNvSpPr/>
          <p:nvPr/>
        </p:nvSpPr>
        <p:spPr>
          <a:xfrm>
            <a:off x="6718350" y="4664744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/>
          <p:cNvSpPr/>
          <p:nvPr/>
        </p:nvSpPr>
        <p:spPr>
          <a:xfrm>
            <a:off x="6718350" y="4472019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/>
          <p:cNvSpPr/>
          <p:nvPr/>
        </p:nvSpPr>
        <p:spPr>
          <a:xfrm>
            <a:off x="6718350" y="4434291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/>
          <p:cNvSpPr/>
          <p:nvPr/>
        </p:nvSpPr>
        <p:spPr>
          <a:xfrm>
            <a:off x="6718350" y="4314770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7" name="Straight Arrow Connector 326"/>
          <p:cNvCxnSpPr>
            <a:stCxn id="328" idx="4"/>
          </p:cNvCxnSpPr>
          <p:nvPr/>
        </p:nvCxnSpPr>
        <p:spPr>
          <a:xfrm flipH="1" flipV="1">
            <a:off x="7723408" y="4118113"/>
            <a:ext cx="1" cy="154761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28" name="Oval 327"/>
          <p:cNvSpPr/>
          <p:nvPr/>
        </p:nvSpPr>
        <p:spPr>
          <a:xfrm>
            <a:off x="7692452" y="5603815"/>
            <a:ext cx="61913" cy="61913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Oval 328"/>
          <p:cNvSpPr/>
          <p:nvPr/>
        </p:nvSpPr>
        <p:spPr>
          <a:xfrm>
            <a:off x="7692452" y="5344973"/>
            <a:ext cx="61913" cy="61913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Oval 330"/>
          <p:cNvSpPr/>
          <p:nvPr/>
        </p:nvSpPr>
        <p:spPr>
          <a:xfrm>
            <a:off x="7700548" y="4893264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Oval 331"/>
          <p:cNvSpPr/>
          <p:nvPr/>
        </p:nvSpPr>
        <p:spPr>
          <a:xfrm>
            <a:off x="7700548" y="4814341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Oval 332"/>
          <p:cNvSpPr/>
          <p:nvPr/>
        </p:nvSpPr>
        <p:spPr>
          <a:xfrm>
            <a:off x="7700548" y="4698156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Oval 333"/>
          <p:cNvSpPr/>
          <p:nvPr/>
        </p:nvSpPr>
        <p:spPr>
          <a:xfrm>
            <a:off x="7700548" y="4499081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Oval 334"/>
          <p:cNvSpPr/>
          <p:nvPr/>
        </p:nvSpPr>
        <p:spPr>
          <a:xfrm>
            <a:off x="7700548" y="4350228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Oval 335"/>
          <p:cNvSpPr/>
          <p:nvPr/>
        </p:nvSpPr>
        <p:spPr>
          <a:xfrm>
            <a:off x="7700548" y="4237057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7" name="Straight Arrow Connector 316"/>
          <p:cNvCxnSpPr>
            <a:stCxn id="318" idx="4"/>
          </p:cNvCxnSpPr>
          <p:nvPr/>
        </p:nvCxnSpPr>
        <p:spPr>
          <a:xfrm flipV="1">
            <a:off x="8730984" y="4118112"/>
            <a:ext cx="0" cy="163739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18" name="Oval 317"/>
          <p:cNvSpPr/>
          <p:nvPr/>
        </p:nvSpPr>
        <p:spPr>
          <a:xfrm>
            <a:off x="8700027" y="5693593"/>
            <a:ext cx="61913" cy="61913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/>
          <p:cNvSpPr/>
          <p:nvPr/>
        </p:nvSpPr>
        <p:spPr>
          <a:xfrm>
            <a:off x="8700027" y="5262756"/>
            <a:ext cx="61913" cy="61913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Oval 320"/>
          <p:cNvSpPr/>
          <p:nvPr/>
        </p:nvSpPr>
        <p:spPr>
          <a:xfrm>
            <a:off x="8708123" y="4932877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Oval 321"/>
          <p:cNvSpPr/>
          <p:nvPr/>
        </p:nvSpPr>
        <p:spPr>
          <a:xfrm>
            <a:off x="8708123" y="4739654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Oval 322"/>
          <p:cNvSpPr/>
          <p:nvPr/>
        </p:nvSpPr>
        <p:spPr>
          <a:xfrm>
            <a:off x="8708123" y="4623469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Oval 323"/>
          <p:cNvSpPr/>
          <p:nvPr/>
        </p:nvSpPr>
        <p:spPr>
          <a:xfrm>
            <a:off x="8708123" y="4472019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Oval 324"/>
          <p:cNvSpPr/>
          <p:nvPr/>
        </p:nvSpPr>
        <p:spPr>
          <a:xfrm>
            <a:off x="8708123" y="4548592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Oval 325"/>
          <p:cNvSpPr/>
          <p:nvPr/>
        </p:nvSpPr>
        <p:spPr>
          <a:xfrm>
            <a:off x="8708123" y="4281432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Oval 307"/>
          <p:cNvSpPr/>
          <p:nvPr/>
        </p:nvSpPr>
        <p:spPr>
          <a:xfrm>
            <a:off x="9679050" y="5441255"/>
            <a:ext cx="61913" cy="61913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Oval 310"/>
          <p:cNvSpPr/>
          <p:nvPr/>
        </p:nvSpPr>
        <p:spPr>
          <a:xfrm>
            <a:off x="9687146" y="4239214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Oval 311"/>
          <p:cNvSpPr/>
          <p:nvPr/>
        </p:nvSpPr>
        <p:spPr>
          <a:xfrm>
            <a:off x="9687146" y="4814341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Oval 312"/>
          <p:cNvSpPr/>
          <p:nvPr/>
        </p:nvSpPr>
        <p:spPr>
          <a:xfrm>
            <a:off x="9687146" y="4666406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Oval 313"/>
          <p:cNvSpPr/>
          <p:nvPr/>
        </p:nvSpPr>
        <p:spPr>
          <a:xfrm>
            <a:off x="9687146" y="4702281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Oval 314"/>
          <p:cNvSpPr/>
          <p:nvPr/>
        </p:nvSpPr>
        <p:spPr>
          <a:xfrm>
            <a:off x="9687146" y="4435953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Oval 315"/>
          <p:cNvSpPr/>
          <p:nvPr/>
        </p:nvSpPr>
        <p:spPr>
          <a:xfrm>
            <a:off x="9687146" y="4354532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4" name="Straight Arrow Connector 353"/>
          <p:cNvCxnSpPr/>
          <p:nvPr/>
        </p:nvCxnSpPr>
        <p:spPr>
          <a:xfrm>
            <a:off x="2239962" y="4265574"/>
            <a:ext cx="113858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5" name="Straight Arrow Connector 354"/>
          <p:cNvCxnSpPr/>
          <p:nvPr/>
        </p:nvCxnSpPr>
        <p:spPr>
          <a:xfrm>
            <a:off x="2239962" y="4303674"/>
            <a:ext cx="113858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6" name="Straight Arrow Connector 355"/>
          <p:cNvCxnSpPr/>
          <p:nvPr/>
        </p:nvCxnSpPr>
        <p:spPr>
          <a:xfrm>
            <a:off x="2239962" y="4341530"/>
            <a:ext cx="113858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7" name="Straight Arrow Connector 356"/>
          <p:cNvCxnSpPr/>
          <p:nvPr/>
        </p:nvCxnSpPr>
        <p:spPr>
          <a:xfrm>
            <a:off x="2239962" y="4379874"/>
            <a:ext cx="113858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7" name="Straight Arrow Connector 306"/>
          <p:cNvCxnSpPr>
            <a:stCxn id="310" idx="0"/>
          </p:cNvCxnSpPr>
          <p:nvPr/>
        </p:nvCxnSpPr>
        <p:spPr>
          <a:xfrm flipV="1">
            <a:off x="9710007" y="4118114"/>
            <a:ext cx="0" cy="99517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10" name="Oval 309"/>
          <p:cNvSpPr/>
          <p:nvPr/>
        </p:nvSpPr>
        <p:spPr>
          <a:xfrm>
            <a:off x="9679050" y="5113288"/>
            <a:ext cx="61913" cy="61913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8" name="Straight Arrow Connector 377"/>
          <p:cNvCxnSpPr/>
          <p:nvPr/>
        </p:nvCxnSpPr>
        <p:spPr>
          <a:xfrm>
            <a:off x="2237417" y="5135524"/>
            <a:ext cx="113858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8" name="Straight Connector 347"/>
          <p:cNvCxnSpPr/>
          <p:nvPr/>
        </p:nvCxnSpPr>
        <p:spPr>
          <a:xfrm flipH="1">
            <a:off x="2228850" y="4111688"/>
            <a:ext cx="124970" cy="153886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0" name="Straight Connector 349"/>
          <p:cNvCxnSpPr>
            <a:endCxn id="379" idx="4"/>
          </p:cNvCxnSpPr>
          <p:nvPr/>
        </p:nvCxnSpPr>
        <p:spPr>
          <a:xfrm>
            <a:off x="2239962" y="4257510"/>
            <a:ext cx="1028" cy="901565"/>
          </a:xfrm>
          <a:prstGeom prst="line">
            <a:avLst/>
          </a:prstGeom>
          <a:ln w="127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3" name="Oval 362"/>
          <p:cNvSpPr/>
          <p:nvPr/>
        </p:nvSpPr>
        <p:spPr>
          <a:xfrm>
            <a:off x="2218294" y="4357706"/>
            <a:ext cx="45720" cy="4571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Oval 363"/>
          <p:cNvSpPr/>
          <p:nvPr/>
        </p:nvSpPr>
        <p:spPr>
          <a:xfrm>
            <a:off x="2218294" y="4320691"/>
            <a:ext cx="45720" cy="4571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Oval 365"/>
          <p:cNvSpPr/>
          <p:nvPr/>
        </p:nvSpPr>
        <p:spPr>
          <a:xfrm>
            <a:off x="2218294" y="4246871"/>
            <a:ext cx="45720" cy="4571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Oval 366"/>
          <p:cNvSpPr/>
          <p:nvPr/>
        </p:nvSpPr>
        <p:spPr>
          <a:xfrm>
            <a:off x="2218294" y="4282587"/>
            <a:ext cx="45720" cy="4571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Oval 378"/>
          <p:cNvSpPr/>
          <p:nvPr/>
        </p:nvSpPr>
        <p:spPr>
          <a:xfrm>
            <a:off x="2218130" y="5113356"/>
            <a:ext cx="45720" cy="4571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0" name="Straight Connector 429"/>
          <p:cNvCxnSpPr/>
          <p:nvPr/>
        </p:nvCxnSpPr>
        <p:spPr>
          <a:xfrm flipH="1">
            <a:off x="3220048" y="4111688"/>
            <a:ext cx="124970" cy="153886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1" name="Straight Connector 430"/>
          <p:cNvCxnSpPr>
            <a:endCxn id="436" idx="4"/>
          </p:cNvCxnSpPr>
          <p:nvPr/>
        </p:nvCxnSpPr>
        <p:spPr>
          <a:xfrm>
            <a:off x="3231160" y="4257510"/>
            <a:ext cx="1028" cy="974590"/>
          </a:xfrm>
          <a:prstGeom prst="line">
            <a:avLst/>
          </a:prstGeom>
          <a:ln w="127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489" name="Group 488"/>
          <p:cNvGrpSpPr/>
          <p:nvPr/>
        </p:nvGrpSpPr>
        <p:grpSpPr>
          <a:xfrm>
            <a:off x="3209492" y="4437371"/>
            <a:ext cx="45720" cy="156554"/>
            <a:chOff x="3209492" y="4246871"/>
            <a:chExt cx="45720" cy="156554"/>
          </a:xfrm>
        </p:grpSpPr>
        <p:sp>
          <p:nvSpPr>
            <p:cNvPr id="432" name="Oval 431"/>
            <p:cNvSpPr/>
            <p:nvPr/>
          </p:nvSpPr>
          <p:spPr>
            <a:xfrm>
              <a:off x="3209492" y="4357706"/>
              <a:ext cx="45720" cy="45719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Oval 432"/>
            <p:cNvSpPr/>
            <p:nvPr/>
          </p:nvSpPr>
          <p:spPr>
            <a:xfrm>
              <a:off x="3209492" y="4320691"/>
              <a:ext cx="45720" cy="45719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/>
            <p:cNvSpPr/>
            <p:nvPr/>
          </p:nvSpPr>
          <p:spPr>
            <a:xfrm>
              <a:off x="3209492" y="4246871"/>
              <a:ext cx="45720" cy="45719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/>
            <p:cNvSpPr/>
            <p:nvPr/>
          </p:nvSpPr>
          <p:spPr>
            <a:xfrm>
              <a:off x="3209492" y="4282587"/>
              <a:ext cx="45720" cy="45719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6" name="Oval 435"/>
          <p:cNvSpPr/>
          <p:nvPr/>
        </p:nvSpPr>
        <p:spPr>
          <a:xfrm>
            <a:off x="3209328" y="5186381"/>
            <a:ext cx="45720" cy="4571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8" name="Straight Connector 437"/>
          <p:cNvCxnSpPr/>
          <p:nvPr/>
        </p:nvCxnSpPr>
        <p:spPr>
          <a:xfrm flipH="1">
            <a:off x="4232709" y="4111688"/>
            <a:ext cx="124970" cy="153886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9" name="Straight Connector 438"/>
          <p:cNvCxnSpPr>
            <a:endCxn id="444" idx="4"/>
          </p:cNvCxnSpPr>
          <p:nvPr/>
        </p:nvCxnSpPr>
        <p:spPr>
          <a:xfrm>
            <a:off x="4243821" y="4263860"/>
            <a:ext cx="1028" cy="1053965"/>
          </a:xfrm>
          <a:prstGeom prst="line">
            <a:avLst/>
          </a:prstGeom>
          <a:ln w="127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487" name="Group 486"/>
          <p:cNvGrpSpPr/>
          <p:nvPr/>
        </p:nvGrpSpPr>
        <p:grpSpPr>
          <a:xfrm>
            <a:off x="4222153" y="4627871"/>
            <a:ext cx="45720" cy="156554"/>
            <a:chOff x="4222153" y="4246871"/>
            <a:chExt cx="45720" cy="156554"/>
          </a:xfrm>
        </p:grpSpPr>
        <p:sp>
          <p:nvSpPr>
            <p:cNvPr id="440" name="Oval 439"/>
            <p:cNvSpPr/>
            <p:nvPr/>
          </p:nvSpPr>
          <p:spPr>
            <a:xfrm>
              <a:off x="4222153" y="4357706"/>
              <a:ext cx="45720" cy="45719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Oval 440"/>
            <p:cNvSpPr/>
            <p:nvPr/>
          </p:nvSpPr>
          <p:spPr>
            <a:xfrm>
              <a:off x="4222153" y="4320691"/>
              <a:ext cx="45720" cy="45719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Oval 441"/>
            <p:cNvSpPr/>
            <p:nvPr/>
          </p:nvSpPr>
          <p:spPr>
            <a:xfrm>
              <a:off x="4222153" y="4246871"/>
              <a:ext cx="45720" cy="45719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Oval 442"/>
            <p:cNvSpPr/>
            <p:nvPr/>
          </p:nvSpPr>
          <p:spPr>
            <a:xfrm>
              <a:off x="4222153" y="4282587"/>
              <a:ext cx="45720" cy="45719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4" name="Oval 443"/>
          <p:cNvSpPr/>
          <p:nvPr/>
        </p:nvSpPr>
        <p:spPr>
          <a:xfrm>
            <a:off x="4221989" y="5272106"/>
            <a:ext cx="45720" cy="4571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6" name="Straight Connector 445"/>
          <p:cNvCxnSpPr/>
          <p:nvPr/>
        </p:nvCxnSpPr>
        <p:spPr>
          <a:xfrm flipH="1">
            <a:off x="5223907" y="4111688"/>
            <a:ext cx="124970" cy="153886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7" name="Straight Connector 446"/>
          <p:cNvCxnSpPr>
            <a:endCxn id="452" idx="4"/>
          </p:cNvCxnSpPr>
          <p:nvPr/>
        </p:nvCxnSpPr>
        <p:spPr>
          <a:xfrm>
            <a:off x="5235019" y="4257510"/>
            <a:ext cx="1028" cy="1153983"/>
          </a:xfrm>
          <a:prstGeom prst="line">
            <a:avLst/>
          </a:prstGeom>
          <a:ln w="127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492" name="Group 491"/>
          <p:cNvGrpSpPr/>
          <p:nvPr/>
        </p:nvGrpSpPr>
        <p:grpSpPr>
          <a:xfrm>
            <a:off x="5213351" y="4823151"/>
            <a:ext cx="45720" cy="156554"/>
            <a:chOff x="5213351" y="4246871"/>
            <a:chExt cx="45720" cy="156554"/>
          </a:xfrm>
        </p:grpSpPr>
        <p:sp>
          <p:nvSpPr>
            <p:cNvPr id="448" name="Oval 447"/>
            <p:cNvSpPr/>
            <p:nvPr/>
          </p:nvSpPr>
          <p:spPr>
            <a:xfrm>
              <a:off x="5213351" y="4357706"/>
              <a:ext cx="45720" cy="45719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Oval 448"/>
            <p:cNvSpPr/>
            <p:nvPr/>
          </p:nvSpPr>
          <p:spPr>
            <a:xfrm>
              <a:off x="5213351" y="4320691"/>
              <a:ext cx="45720" cy="45719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Oval 449"/>
            <p:cNvSpPr/>
            <p:nvPr/>
          </p:nvSpPr>
          <p:spPr>
            <a:xfrm>
              <a:off x="5213351" y="4246871"/>
              <a:ext cx="45720" cy="45719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Oval 450"/>
            <p:cNvSpPr/>
            <p:nvPr/>
          </p:nvSpPr>
          <p:spPr>
            <a:xfrm>
              <a:off x="5213351" y="4282587"/>
              <a:ext cx="45720" cy="45719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2" name="Oval 451"/>
          <p:cNvSpPr/>
          <p:nvPr/>
        </p:nvSpPr>
        <p:spPr>
          <a:xfrm>
            <a:off x="5213187" y="5365774"/>
            <a:ext cx="45720" cy="4571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4" name="Straight Connector 453"/>
          <p:cNvCxnSpPr/>
          <p:nvPr/>
        </p:nvCxnSpPr>
        <p:spPr>
          <a:xfrm flipH="1">
            <a:off x="6238055" y="4118112"/>
            <a:ext cx="124970" cy="153886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5" name="Straight Connector 454"/>
          <p:cNvCxnSpPr>
            <a:endCxn id="460" idx="4"/>
          </p:cNvCxnSpPr>
          <p:nvPr/>
        </p:nvCxnSpPr>
        <p:spPr>
          <a:xfrm>
            <a:off x="6249167" y="4263934"/>
            <a:ext cx="1028" cy="1225428"/>
          </a:xfrm>
          <a:prstGeom prst="line">
            <a:avLst/>
          </a:prstGeom>
          <a:ln w="127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56" name="Oval 455"/>
          <p:cNvSpPr/>
          <p:nvPr/>
        </p:nvSpPr>
        <p:spPr>
          <a:xfrm>
            <a:off x="6227499" y="4364130"/>
            <a:ext cx="45720" cy="4571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Oval 456"/>
          <p:cNvSpPr/>
          <p:nvPr/>
        </p:nvSpPr>
        <p:spPr>
          <a:xfrm>
            <a:off x="6227499" y="4327115"/>
            <a:ext cx="45720" cy="4571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8" name="Oval 457"/>
          <p:cNvSpPr/>
          <p:nvPr/>
        </p:nvSpPr>
        <p:spPr>
          <a:xfrm>
            <a:off x="6227499" y="4253295"/>
            <a:ext cx="45720" cy="4571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9" name="Oval 458"/>
          <p:cNvSpPr/>
          <p:nvPr/>
        </p:nvSpPr>
        <p:spPr>
          <a:xfrm>
            <a:off x="6227499" y="4289011"/>
            <a:ext cx="45720" cy="4571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Oval 459"/>
          <p:cNvSpPr/>
          <p:nvPr/>
        </p:nvSpPr>
        <p:spPr>
          <a:xfrm>
            <a:off x="6227335" y="5443643"/>
            <a:ext cx="45720" cy="4571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2" name="Straight Connector 461"/>
          <p:cNvCxnSpPr/>
          <p:nvPr/>
        </p:nvCxnSpPr>
        <p:spPr>
          <a:xfrm flipH="1">
            <a:off x="7229253" y="4118112"/>
            <a:ext cx="124970" cy="153886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3" name="Straight Connector 462"/>
          <p:cNvCxnSpPr>
            <a:endCxn id="468" idx="4"/>
          </p:cNvCxnSpPr>
          <p:nvPr/>
        </p:nvCxnSpPr>
        <p:spPr>
          <a:xfrm>
            <a:off x="7240365" y="4263934"/>
            <a:ext cx="1028" cy="1311155"/>
          </a:xfrm>
          <a:prstGeom prst="line">
            <a:avLst/>
          </a:prstGeom>
          <a:ln w="127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495" name="Group 494"/>
          <p:cNvGrpSpPr/>
          <p:nvPr/>
        </p:nvGrpSpPr>
        <p:grpSpPr>
          <a:xfrm>
            <a:off x="7218697" y="4439038"/>
            <a:ext cx="45720" cy="156554"/>
            <a:chOff x="7218697" y="4253295"/>
            <a:chExt cx="45720" cy="156554"/>
          </a:xfrm>
        </p:grpSpPr>
        <p:sp>
          <p:nvSpPr>
            <p:cNvPr id="464" name="Oval 463"/>
            <p:cNvSpPr/>
            <p:nvPr/>
          </p:nvSpPr>
          <p:spPr>
            <a:xfrm>
              <a:off x="7218697" y="4364130"/>
              <a:ext cx="45720" cy="45719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Oval 464"/>
            <p:cNvSpPr/>
            <p:nvPr/>
          </p:nvSpPr>
          <p:spPr>
            <a:xfrm>
              <a:off x="7218697" y="4327115"/>
              <a:ext cx="45720" cy="45719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Oval 465"/>
            <p:cNvSpPr/>
            <p:nvPr/>
          </p:nvSpPr>
          <p:spPr>
            <a:xfrm>
              <a:off x="7218697" y="4253295"/>
              <a:ext cx="45720" cy="45719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Oval 466"/>
            <p:cNvSpPr/>
            <p:nvPr/>
          </p:nvSpPr>
          <p:spPr>
            <a:xfrm>
              <a:off x="7218697" y="4289011"/>
              <a:ext cx="45720" cy="45719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8" name="Oval 467"/>
          <p:cNvSpPr/>
          <p:nvPr/>
        </p:nvSpPr>
        <p:spPr>
          <a:xfrm>
            <a:off x="7218533" y="5529370"/>
            <a:ext cx="45720" cy="4571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0" name="Straight Connector 469"/>
          <p:cNvCxnSpPr/>
          <p:nvPr/>
        </p:nvCxnSpPr>
        <p:spPr>
          <a:xfrm flipH="1">
            <a:off x="8234560" y="4100289"/>
            <a:ext cx="124970" cy="153886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1" name="Straight Connector 470"/>
          <p:cNvCxnSpPr>
            <a:endCxn id="476" idx="4"/>
          </p:cNvCxnSpPr>
          <p:nvPr/>
        </p:nvCxnSpPr>
        <p:spPr>
          <a:xfrm>
            <a:off x="8245672" y="4246111"/>
            <a:ext cx="1028" cy="1415915"/>
          </a:xfrm>
          <a:prstGeom prst="line">
            <a:avLst/>
          </a:prstGeom>
          <a:ln w="127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497" name="Group 496"/>
          <p:cNvGrpSpPr/>
          <p:nvPr/>
        </p:nvGrpSpPr>
        <p:grpSpPr>
          <a:xfrm>
            <a:off x="8224004" y="4625997"/>
            <a:ext cx="45720" cy="156554"/>
            <a:chOff x="8224004" y="4235472"/>
            <a:chExt cx="45720" cy="156554"/>
          </a:xfrm>
        </p:grpSpPr>
        <p:sp>
          <p:nvSpPr>
            <p:cNvPr id="472" name="Oval 471"/>
            <p:cNvSpPr/>
            <p:nvPr/>
          </p:nvSpPr>
          <p:spPr>
            <a:xfrm>
              <a:off x="8224004" y="4346307"/>
              <a:ext cx="45720" cy="45719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Oval 472"/>
            <p:cNvSpPr/>
            <p:nvPr/>
          </p:nvSpPr>
          <p:spPr>
            <a:xfrm>
              <a:off x="8224004" y="4309292"/>
              <a:ext cx="45720" cy="45719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Oval 473"/>
            <p:cNvSpPr/>
            <p:nvPr/>
          </p:nvSpPr>
          <p:spPr>
            <a:xfrm>
              <a:off x="8224004" y="4235472"/>
              <a:ext cx="45720" cy="45719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Oval 474"/>
            <p:cNvSpPr/>
            <p:nvPr/>
          </p:nvSpPr>
          <p:spPr>
            <a:xfrm>
              <a:off x="8224004" y="4271188"/>
              <a:ext cx="45720" cy="45719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6" name="Oval 475"/>
          <p:cNvSpPr/>
          <p:nvPr/>
        </p:nvSpPr>
        <p:spPr>
          <a:xfrm>
            <a:off x="8223840" y="5616307"/>
            <a:ext cx="45720" cy="4571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8" name="Straight Connector 477"/>
          <p:cNvCxnSpPr/>
          <p:nvPr/>
        </p:nvCxnSpPr>
        <p:spPr>
          <a:xfrm flipH="1">
            <a:off x="9225758" y="4100289"/>
            <a:ext cx="124970" cy="153886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9" name="Straight Connector 478"/>
          <p:cNvCxnSpPr>
            <a:endCxn id="484" idx="4"/>
          </p:cNvCxnSpPr>
          <p:nvPr/>
        </p:nvCxnSpPr>
        <p:spPr>
          <a:xfrm>
            <a:off x="9233695" y="4246111"/>
            <a:ext cx="1028" cy="1501640"/>
          </a:xfrm>
          <a:prstGeom prst="line">
            <a:avLst/>
          </a:prstGeom>
          <a:ln w="127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499" name="Group 498"/>
          <p:cNvGrpSpPr/>
          <p:nvPr/>
        </p:nvGrpSpPr>
        <p:grpSpPr>
          <a:xfrm>
            <a:off x="9215202" y="4822847"/>
            <a:ext cx="45720" cy="156554"/>
            <a:chOff x="9215202" y="4235472"/>
            <a:chExt cx="45720" cy="156554"/>
          </a:xfrm>
        </p:grpSpPr>
        <p:sp>
          <p:nvSpPr>
            <p:cNvPr id="480" name="Oval 479"/>
            <p:cNvSpPr/>
            <p:nvPr/>
          </p:nvSpPr>
          <p:spPr>
            <a:xfrm>
              <a:off x="9215202" y="4346307"/>
              <a:ext cx="45720" cy="45719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Oval 480"/>
            <p:cNvSpPr/>
            <p:nvPr/>
          </p:nvSpPr>
          <p:spPr>
            <a:xfrm>
              <a:off x="9215202" y="4309292"/>
              <a:ext cx="45720" cy="45719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Oval 481"/>
            <p:cNvSpPr/>
            <p:nvPr/>
          </p:nvSpPr>
          <p:spPr>
            <a:xfrm>
              <a:off x="9215202" y="4235472"/>
              <a:ext cx="45720" cy="45719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Oval 482"/>
            <p:cNvSpPr/>
            <p:nvPr/>
          </p:nvSpPr>
          <p:spPr>
            <a:xfrm>
              <a:off x="9215202" y="4271188"/>
              <a:ext cx="45720" cy="45719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4" name="Oval 483"/>
          <p:cNvSpPr/>
          <p:nvPr/>
        </p:nvSpPr>
        <p:spPr>
          <a:xfrm>
            <a:off x="9211863" y="5702032"/>
            <a:ext cx="45720" cy="4571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4" name="Group 513"/>
          <p:cNvGrpSpPr/>
          <p:nvPr/>
        </p:nvGrpSpPr>
        <p:grpSpPr>
          <a:xfrm>
            <a:off x="4364670" y="1822343"/>
            <a:ext cx="3077678" cy="1118755"/>
            <a:chOff x="452626" y="2312479"/>
            <a:chExt cx="3540731" cy="1287078"/>
          </a:xfrm>
        </p:grpSpPr>
        <p:grpSp>
          <p:nvGrpSpPr>
            <p:cNvPr id="516" name="Group 515"/>
            <p:cNvGrpSpPr/>
            <p:nvPr/>
          </p:nvGrpSpPr>
          <p:grpSpPr>
            <a:xfrm>
              <a:off x="1362075" y="2312479"/>
              <a:ext cx="2631282" cy="1205421"/>
              <a:chOff x="1362075" y="2312479"/>
              <a:chExt cx="2631282" cy="1205421"/>
            </a:xfrm>
          </p:grpSpPr>
          <p:pic>
            <p:nvPicPr>
              <p:cNvPr id="519" name="Picture 51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62075" y="2312479"/>
                <a:ext cx="1619250" cy="657225"/>
              </a:xfrm>
              <a:prstGeom prst="rect">
                <a:avLst/>
              </a:prstGeom>
            </p:spPr>
          </p:pic>
          <p:sp>
            <p:nvSpPr>
              <p:cNvPr id="520" name="Right Arrow 519"/>
              <p:cNvSpPr/>
              <p:nvPr/>
            </p:nvSpPr>
            <p:spPr>
              <a:xfrm>
                <a:off x="1828800" y="3124200"/>
                <a:ext cx="1152525" cy="133350"/>
              </a:xfrm>
              <a:prstGeom prst="right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Right Arrow 520"/>
              <p:cNvSpPr/>
              <p:nvPr/>
            </p:nvSpPr>
            <p:spPr>
              <a:xfrm>
                <a:off x="1828800" y="3384550"/>
                <a:ext cx="1152525" cy="133350"/>
              </a:xfrm>
              <a:prstGeom prst="right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2" name="Straight Arrow Connector 521"/>
              <p:cNvCxnSpPr/>
              <p:nvPr/>
            </p:nvCxnSpPr>
            <p:spPr>
              <a:xfrm>
                <a:off x="1924050" y="2933700"/>
                <a:ext cx="0" cy="225425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23" name="Straight Arrow Connector 522"/>
              <p:cNvCxnSpPr/>
              <p:nvPr/>
            </p:nvCxnSpPr>
            <p:spPr>
              <a:xfrm>
                <a:off x="2133600" y="2933700"/>
                <a:ext cx="0" cy="48895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4" name="Right Arrow 523"/>
              <p:cNvSpPr/>
              <p:nvPr/>
            </p:nvSpPr>
            <p:spPr>
              <a:xfrm>
                <a:off x="3454401" y="3124200"/>
                <a:ext cx="538956" cy="133350"/>
              </a:xfrm>
              <a:prstGeom prst="right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Right Arrow 524"/>
              <p:cNvSpPr/>
              <p:nvPr/>
            </p:nvSpPr>
            <p:spPr>
              <a:xfrm>
                <a:off x="3454400" y="3384550"/>
                <a:ext cx="538956" cy="133350"/>
              </a:xfrm>
              <a:prstGeom prst="right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6" name="Straight Arrow Connector 525"/>
              <p:cNvCxnSpPr/>
              <p:nvPr/>
            </p:nvCxnSpPr>
            <p:spPr>
              <a:xfrm>
                <a:off x="2981325" y="3451225"/>
                <a:ext cx="47307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" name="Straight Arrow Connector 526"/>
              <p:cNvCxnSpPr/>
              <p:nvPr/>
            </p:nvCxnSpPr>
            <p:spPr>
              <a:xfrm>
                <a:off x="2981325" y="3190875"/>
                <a:ext cx="47307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517" name="TextBox 516"/>
            <p:cNvSpPr txBox="1"/>
            <p:nvPr/>
          </p:nvSpPr>
          <p:spPr>
            <a:xfrm>
              <a:off x="455802" y="3022501"/>
              <a:ext cx="13906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400" i="1" dirty="0" smtClean="0">
                  <a:solidFill>
                    <a:schemeClr val="accent2">
                      <a:lumMod val="75000"/>
                    </a:schemeClr>
                  </a:solidFill>
                </a:rPr>
                <a:t>85%, L4</a:t>
              </a:r>
              <a:endParaRPr lang="en-US" sz="1400" i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18" name="TextBox 517"/>
            <p:cNvSpPr txBox="1"/>
            <p:nvPr/>
          </p:nvSpPr>
          <p:spPr>
            <a:xfrm>
              <a:off x="452626" y="3291780"/>
              <a:ext cx="13906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400" i="1" dirty="0" smtClean="0">
                  <a:solidFill>
                    <a:srgbClr val="0070C0"/>
                  </a:solidFill>
                </a:rPr>
                <a:t>15%, global</a:t>
              </a:r>
              <a:endParaRPr lang="en-US" sz="1400" i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957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9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1" dur="indefinite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5" dur="indefinite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9" dur="indefinite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" dur="indefinite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3" dur="indefinite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7" dur="indefinite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1" dur="indefinite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5" dur="indefinite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8" dur="indefinit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9" dur="indefinite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3" dur="indefinite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7" dur="indefinite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0" dur="indefinit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1" dur="indefinite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5" dur="indefinite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" dur="indefinit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9" dur="indefinite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2" dur="indefinit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3" dur="indefinite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7" dur="indefinite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0" dur="indefinit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1" dur="indefinite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4" dur="indefinite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5" dur="indefinite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9" dur="indefinite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2" dur="indefinite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3" dur="indefinite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6" dur="indefinit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7" dur="indefinite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1" dur="indefinite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4" dur="indefinit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5" dur="indefinite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8" dur="indefinit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9" dur="indefinite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2" dur="indefinit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3" dur="indefinite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6" dur="indefinite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7" dur="indefinite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0" dur="indefinite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1" dur="indefinite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4" dur="indefinite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5" dur="indefinite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8" dur="indefinite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9" dur="indefinite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2" dur="indefinite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3" dur="indefinite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6" dur="indefinite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7" dur="indefinite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0" dur="indefinite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1" dur="indefinite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4" dur="indefinite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5" dur="indefinite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8" dur="indefinite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9" dur="indefinite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2" dur="indefinite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3" dur="indefinite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6" dur="indefinite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7" dur="indefinite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0" dur="indefinite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1" dur="indefinite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4" dur="indefinite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5" dur="indefinite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8" dur="indefinite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9" dur="indefinite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2" dur="indefinite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3" dur="indefinite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6" dur="indefinite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7" dur="indefinite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0" dur="indefinite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1" dur="indefinite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4" dur="indefinite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5" dur="indefinite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8" dur="indefinite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9" dur="indefinite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2" dur="indefinite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3" dur="indefinite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6" dur="indefinit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7" dur="indefinite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0" dur="indefinite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1" dur="indefinite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4" dur="indefinite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5" dur="indefinite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8" dur="indefinite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9" dur="indefinite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2" dur="indefinite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3" dur="indefinite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6" dur="indefinite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7" dur="indefinite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0" dur="indefinite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1" dur="indefinite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4" dur="indefinite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5" dur="indefinite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8" dur="indefinite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9" dur="indefinite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2" dur="indefinite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3" dur="indefinite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6" dur="indefinite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7" dur="indefinite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0" dur="indefinite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1" dur="indefinite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4" dur="indefinite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5" dur="indefinite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8" dur="indefinite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9" dur="indefinite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2" dur="indefinite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3" dur="indefinite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6" dur="indefinite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7" dur="indefinite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0" dur="indefinite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1" dur="indefinite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4" dur="indefinite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5" dur="indefinite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8" dur="indefinite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9" dur="indefinite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2" dur="indefinite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3" dur="indefinite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6" dur="indefinite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7" dur="indefinite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0" dur="indefinite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1" dur="indefinite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4" dur="indefinite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5" dur="indefinite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8" dur="indefinite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9" dur="indefinite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2" dur="indefinite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3" dur="indefinite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6" dur="indefinite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7" dur="indefinite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0" dur="indefinite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1" dur="indefinite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4" dur="indefinite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5" dur="indefinite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8" dur="indefinite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9" dur="indefinite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2" dur="indefinite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3" dur="indefinite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6" dur="indefinite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7" dur="indefinite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0" dur="indefinite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1" dur="indefinite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4" dur="indefinite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5" dur="indefinite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8" dur="indefinite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9" dur="indefinite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2" dur="indefinite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3" dur="indefinite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6" dur="indefinite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7" dur="indefinite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0" dur="indefinite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1" dur="indefinite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4" dur="indefinite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5" dur="indefinite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8" dur="indefinite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9" dur="indefinite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2" dur="indefinite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3" dur="indefinite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6" dur="indefinite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7" dur="indefinite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0" dur="indefinite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1" dur="indefinite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4" dur="indefinite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5" dur="indefinite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8" dur="indefinite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9" dur="indefinite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2" dur="indefinite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3" dur="indefinite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6" dur="indefinite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7" dur="indefinite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0" dur="indefinite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1" dur="indefinite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4" dur="indefinite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5" dur="indefinite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8" dur="indefinite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9" dur="indefinite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2" dur="indefinite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3" dur="indefinite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6" dur="indefinite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7" dur="indefinite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0" dur="indefinite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1" dur="indefinite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4" dur="indefinite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5" dur="indefinite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8" dur="indefinite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9" dur="indefinite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2" dur="indefinite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3" dur="indefinite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6" dur="indefinite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7" dur="indefinite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0" dur="indefinite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1" dur="indefinite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4" dur="indefinite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5" dur="indefinite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8" dur="indefinite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9" dur="indefinite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2" dur="indefinite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3" dur="indefinite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6" dur="indefinite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7" dur="indefinite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0" dur="indefinite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1" dur="indefinite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4" dur="indefinite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5" dur="indefinite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8" dur="indefinite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9" dur="indefinite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2" dur="indefinite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03" dur="indefinite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6" dur="indefinite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07" dur="indefinite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0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1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4" dur="indefinite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5" dur="indefinite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8" dur="indefinite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9" dur="indefinite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2" dur="indefinite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3" dur="indefinite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6" dur="indefinite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7" dur="indefinite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0" dur="indefinite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31" dur="indefinite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4" dur="indefinite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35" dur="indefinite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8" dur="indefinite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39" dur="indefinite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2" dur="indefinite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43" dur="indefinite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6" dur="indefinite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47" dur="indefinite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0" dur="indefinite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1" dur="indefinite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4" dur="indefinite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5" dur="indefinite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8" dur="indefinite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9" dur="indefinite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2" dur="indefinite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3" dur="indefinite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6" dur="indefinite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7" dur="indefinite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0" dur="indefinite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1" dur="indefinite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4" dur="indefinite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5" dur="indefinite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0"/>
                            </p:stCondLst>
                            <p:childTnLst>
                              <p:par>
                                <p:cTn id="57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8" dur="indefinite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9" dur="indefinite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2" dur="indefinite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3" dur="indefinite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6" dur="indefinite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7" dur="indefinite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0" dur="indefinite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91" dur="indefinite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4" dur="indefinite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95" dur="indefinite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0"/>
                            </p:stCondLst>
                            <p:childTnLst>
                              <p:par>
                                <p:cTn id="59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8" dur="indefinite"/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99" dur="indefinite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>
                            <p:stCondLst>
                              <p:cond delay="0"/>
                            </p:stCondLst>
                            <p:childTnLst>
                              <p:par>
                                <p:cTn id="601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2" dur="indefinite"/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03" dur="indefinite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6" dur="indefinite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07" dur="indefinite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0"/>
                            </p:stCondLst>
                            <p:childTnLst>
                              <p:par>
                                <p:cTn id="60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0" dur="indefinite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1" dur="indefinite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4" dur="indefinite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5" dur="indefinite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8" dur="indefinite"/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9" dur="indefinite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2" dur="indefinite"/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3" dur="indefinite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6" dur="indefinite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7" dur="indefinite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0" dur="indefinite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1" dur="indefinite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0"/>
                            </p:stCondLst>
                            <p:childTnLst>
                              <p:par>
                                <p:cTn id="63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4" dur="indefinite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5" dur="indefinite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>
                            <p:stCondLst>
                              <p:cond delay="0"/>
                            </p:stCondLst>
                            <p:childTnLst>
                              <p:par>
                                <p:cTn id="63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8" dur="indefinite"/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9" dur="indefinite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0"/>
                            </p:stCondLst>
                            <p:childTnLst>
                              <p:par>
                                <p:cTn id="64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2" dur="indefinite"/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3" dur="indefinite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0"/>
                            </p:stCondLst>
                            <p:childTnLst>
                              <p:par>
                                <p:cTn id="64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6" dur="indefinite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7" dur="indefinite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0" dur="indefinite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51" dur="indefinite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0"/>
                            </p:stCondLst>
                            <p:childTnLst>
                              <p:par>
                                <p:cTn id="65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4" dur="indefinite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55" dur="indefinite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0"/>
                            </p:stCondLst>
                            <p:childTnLst>
                              <p:par>
                                <p:cTn id="65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8" dur="indefinite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59" dur="indefinite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>
                            <p:stCondLst>
                              <p:cond delay="0"/>
                            </p:stCondLst>
                            <p:childTnLst>
                              <p:par>
                                <p:cTn id="661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2" dur="indefinite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63" dur="indefinite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0"/>
                            </p:stCondLst>
                            <p:childTnLst>
                              <p:par>
                                <p:cTn id="66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6" dur="indefinite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67" dur="indefinite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0"/>
                            </p:stCondLst>
                            <p:childTnLst>
                              <p:par>
                                <p:cTn id="66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0" dur="indefinite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1" dur="indefinite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>
                            <p:stCondLst>
                              <p:cond delay="0"/>
                            </p:stCondLst>
                            <p:childTnLst>
                              <p:par>
                                <p:cTn id="67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4" dur="indefinite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5" dur="indefinite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6" fill="hold">
                      <p:stCondLst>
                        <p:cond delay="indefinite"/>
                      </p:stCondLst>
                      <p:childTnLst>
                        <p:par>
                          <p:cTn id="677" fill="hold">
                            <p:stCondLst>
                              <p:cond delay="0"/>
                            </p:stCondLst>
                            <p:childTnLst>
                              <p:par>
                                <p:cTn id="67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9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80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2" dur="indefinite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83" dur="indefinite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5" dur="indefinite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86" dur="indefinite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8" dur="indefinite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89" dur="indefinite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1" dur="indefinite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92" dur="indefinite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4" dur="indefinite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95" dur="indefinite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animBg="1"/>
      <p:bldP spid="162" grpId="0" animBg="1"/>
      <p:bldP spid="163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3" grpId="0" animBg="1"/>
      <p:bldP spid="174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4" grpId="0" animBg="1"/>
      <p:bldP spid="185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5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338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28" grpId="0" animBg="1"/>
      <p:bldP spid="329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18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08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0" grpId="0" animBg="1"/>
      <p:bldP spid="310" grpId="1" animBg="1"/>
      <p:bldP spid="363" grpId="0" animBg="1"/>
      <p:bldP spid="364" grpId="0" animBg="1"/>
      <p:bldP spid="366" grpId="0" animBg="1"/>
      <p:bldP spid="367" grpId="0" animBg="1"/>
      <p:bldP spid="379" grpId="0" animBg="1"/>
      <p:bldP spid="436" grpId="0" animBg="1"/>
      <p:bldP spid="444" grpId="0" animBg="1"/>
      <p:bldP spid="452" grpId="0" animBg="1"/>
      <p:bldP spid="456" grpId="0" animBg="1"/>
      <p:bldP spid="457" grpId="0" animBg="1"/>
      <p:bldP spid="458" grpId="0" animBg="1"/>
      <p:bldP spid="459" grpId="0" animBg="1"/>
      <p:bldP spid="460" grpId="0" animBg="1"/>
      <p:bldP spid="468" grpId="0" animBg="1"/>
      <p:bldP spid="476" grpId="0" animBg="1"/>
      <p:bldP spid="48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Oval 201"/>
          <p:cNvSpPr/>
          <p:nvPr/>
        </p:nvSpPr>
        <p:spPr>
          <a:xfrm>
            <a:off x="2218294" y="4357706"/>
            <a:ext cx="45720" cy="4571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2218294" y="4320691"/>
            <a:ext cx="45720" cy="4571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2218294" y="4246871"/>
            <a:ext cx="45720" cy="4571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2218294" y="4282587"/>
            <a:ext cx="45720" cy="4571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Routing Example – “On-SB, Off-SB”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D9D6-E583-4933-BC1C-02B07C30AF17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478" y="3635792"/>
            <a:ext cx="7524362" cy="539166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2320478" y="4265574"/>
            <a:ext cx="347707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320478" y="4303674"/>
            <a:ext cx="347707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320478" y="4341774"/>
            <a:ext cx="347707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320478" y="4379874"/>
            <a:ext cx="347707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33938" y="4457456"/>
            <a:ext cx="347707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333938" y="4495556"/>
            <a:ext cx="347707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333938" y="4533656"/>
            <a:ext cx="347707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33938" y="4571756"/>
            <a:ext cx="347707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349844" y="4649338"/>
            <a:ext cx="347707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349844" y="4687438"/>
            <a:ext cx="347707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349844" y="4725538"/>
            <a:ext cx="347707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49844" y="4763638"/>
            <a:ext cx="347707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30378" y="4841220"/>
            <a:ext cx="347707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30378" y="4879320"/>
            <a:ext cx="347707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30378" y="4917420"/>
            <a:ext cx="347707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30378" y="4955520"/>
            <a:ext cx="347707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330004" y="4265574"/>
            <a:ext cx="347707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330004" y="4303674"/>
            <a:ext cx="347707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330004" y="4341774"/>
            <a:ext cx="347707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330004" y="4379874"/>
            <a:ext cx="347707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343464" y="4457456"/>
            <a:ext cx="259746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343464" y="4495556"/>
            <a:ext cx="259746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343464" y="4533656"/>
            <a:ext cx="259746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343464" y="4571756"/>
            <a:ext cx="259746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421259" y="4649338"/>
            <a:ext cx="151966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421259" y="4687438"/>
            <a:ext cx="151966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421259" y="4725538"/>
            <a:ext cx="151966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421259" y="4763638"/>
            <a:ext cx="151966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339904" y="4841220"/>
            <a:ext cx="6010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339904" y="4879320"/>
            <a:ext cx="6010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9339904" y="4917420"/>
            <a:ext cx="6010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9339904" y="4955520"/>
            <a:ext cx="6010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143124" y="4457456"/>
            <a:ext cx="65836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143124" y="4495556"/>
            <a:ext cx="65836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143124" y="4533656"/>
            <a:ext cx="65836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143124" y="4571756"/>
            <a:ext cx="65836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143124" y="4649338"/>
            <a:ext cx="167426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143124" y="4687438"/>
            <a:ext cx="167426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143124" y="4725538"/>
            <a:ext cx="167426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143124" y="4763638"/>
            <a:ext cx="167426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143124" y="4841220"/>
            <a:ext cx="265479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143124" y="4879320"/>
            <a:ext cx="265479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143124" y="4917420"/>
            <a:ext cx="265479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143124" y="4955520"/>
            <a:ext cx="265479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320478" y="5135524"/>
            <a:ext cx="7486598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387278" y="5211724"/>
            <a:ext cx="6553647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349844" y="5297449"/>
            <a:ext cx="5591081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5327144" y="5383174"/>
            <a:ext cx="4610547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6330004" y="5468899"/>
            <a:ext cx="3610921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343464" y="5554624"/>
            <a:ext cx="2597461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8448701" y="5640349"/>
            <a:ext cx="1492224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9339904" y="5726074"/>
            <a:ext cx="601021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143124" y="5211724"/>
            <a:ext cx="7117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143124" y="5297449"/>
            <a:ext cx="1674266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143124" y="5383174"/>
            <a:ext cx="26548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2143124" y="5468899"/>
            <a:ext cx="3654426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143124" y="5554624"/>
            <a:ext cx="4667886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143124" y="5640349"/>
            <a:ext cx="5773123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143124" y="5726074"/>
            <a:ext cx="6664326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2801484" y="4457456"/>
            <a:ext cx="532454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2801484" y="4495556"/>
            <a:ext cx="532454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2801484" y="4533412"/>
            <a:ext cx="532454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2801484" y="4571756"/>
            <a:ext cx="532454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3817390" y="4649338"/>
            <a:ext cx="532454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3817390" y="4687438"/>
            <a:ext cx="532454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3817390" y="4725294"/>
            <a:ext cx="532454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3817390" y="4763638"/>
            <a:ext cx="532454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4799897" y="4841220"/>
            <a:ext cx="532454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4799897" y="4879320"/>
            <a:ext cx="532454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4799897" y="4917176"/>
            <a:ext cx="532454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4799897" y="4955520"/>
            <a:ext cx="532454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5797550" y="4265574"/>
            <a:ext cx="532454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5797550" y="4303674"/>
            <a:ext cx="532454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5797550" y="4341530"/>
            <a:ext cx="532454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5797550" y="4379874"/>
            <a:ext cx="532454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6817656" y="4457456"/>
            <a:ext cx="532454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6817656" y="4495556"/>
            <a:ext cx="532454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6817656" y="4533412"/>
            <a:ext cx="532454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6817656" y="4571756"/>
            <a:ext cx="532454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7826915" y="4644575"/>
            <a:ext cx="594343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7826915" y="4682675"/>
            <a:ext cx="594343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7826915" y="4720531"/>
            <a:ext cx="594343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7826915" y="4758875"/>
            <a:ext cx="594343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8807450" y="4841220"/>
            <a:ext cx="532454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8807450" y="4879320"/>
            <a:ext cx="532454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8807450" y="4917176"/>
            <a:ext cx="532454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8807450" y="4955520"/>
            <a:ext cx="532454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2854824" y="5211069"/>
            <a:ext cx="532454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3817390" y="5297449"/>
            <a:ext cx="532454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4797924" y="5383174"/>
            <a:ext cx="532454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5797550" y="5468899"/>
            <a:ext cx="532454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6812893" y="5554624"/>
            <a:ext cx="532454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7916247" y="5640349"/>
            <a:ext cx="532454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8807450" y="5726074"/>
            <a:ext cx="532454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18" idx="4"/>
          </p:cNvCxnSpPr>
          <p:nvPr/>
        </p:nvCxnSpPr>
        <p:spPr>
          <a:xfrm flipV="1">
            <a:off x="2755898" y="4117976"/>
            <a:ext cx="0" cy="86214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8" name="Oval 117"/>
          <p:cNvSpPr/>
          <p:nvPr/>
        </p:nvSpPr>
        <p:spPr>
          <a:xfrm>
            <a:off x="2733038" y="4934402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2733038" y="4858654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2733038" y="4666269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2733038" y="4473544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2733038" y="4435816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733038" y="4316295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4" name="Straight Arrow Connector 193"/>
          <p:cNvCxnSpPr/>
          <p:nvPr/>
        </p:nvCxnSpPr>
        <p:spPr>
          <a:xfrm>
            <a:off x="2239962" y="4265574"/>
            <a:ext cx="113858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>
            <a:off x="2239962" y="4303674"/>
            <a:ext cx="113858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>
            <a:off x="2239962" y="4341530"/>
            <a:ext cx="113858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>
            <a:off x="2239962" y="4379874"/>
            <a:ext cx="113858" cy="0"/>
          </a:xfrm>
          <a:prstGeom prst="straightConnector1">
            <a:avLst/>
          </a:prstGeom>
          <a:ln w="6350">
            <a:headEnd type="none" w="med" len="med"/>
            <a:tailEnd type="triangl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flipH="1">
            <a:off x="2228850" y="4111688"/>
            <a:ext cx="124970" cy="153886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>
            <a:endCxn id="202" idx="4"/>
          </p:cNvCxnSpPr>
          <p:nvPr/>
        </p:nvCxnSpPr>
        <p:spPr>
          <a:xfrm>
            <a:off x="2239962" y="4257510"/>
            <a:ext cx="1192" cy="145915"/>
          </a:xfrm>
          <a:prstGeom prst="line">
            <a:avLst/>
          </a:prstGeom>
          <a:ln w="127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28" idx="4"/>
          </p:cNvCxnSpPr>
          <p:nvPr/>
        </p:nvCxnSpPr>
        <p:spPr>
          <a:xfrm flipV="1">
            <a:off x="3738096" y="4119639"/>
            <a:ext cx="1" cy="82086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8" name="Oval 127"/>
          <p:cNvSpPr/>
          <p:nvPr/>
        </p:nvSpPr>
        <p:spPr>
          <a:xfrm>
            <a:off x="3715236" y="4894789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3715236" y="4815866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3715236" y="4699681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3715236" y="4500606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3715236" y="4351753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3715236" y="4238582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7" name="Straight Connector 206"/>
          <p:cNvCxnSpPr/>
          <p:nvPr/>
        </p:nvCxnSpPr>
        <p:spPr>
          <a:xfrm flipH="1">
            <a:off x="3220048" y="4111688"/>
            <a:ext cx="124970" cy="153886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>
            <a:endCxn id="210" idx="4"/>
          </p:cNvCxnSpPr>
          <p:nvPr/>
        </p:nvCxnSpPr>
        <p:spPr>
          <a:xfrm>
            <a:off x="3231160" y="4257510"/>
            <a:ext cx="1192" cy="336415"/>
          </a:xfrm>
          <a:prstGeom prst="line">
            <a:avLst/>
          </a:prstGeom>
          <a:ln w="127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0" name="Oval 209"/>
          <p:cNvSpPr/>
          <p:nvPr/>
        </p:nvSpPr>
        <p:spPr>
          <a:xfrm>
            <a:off x="3209492" y="4548206"/>
            <a:ext cx="45720" cy="4571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3209492" y="4511191"/>
            <a:ext cx="45720" cy="4571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3209492" y="4437371"/>
            <a:ext cx="45720" cy="4571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3209492" y="4473087"/>
            <a:ext cx="45720" cy="4571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Arrow Connector 133"/>
          <p:cNvCxnSpPr>
            <a:stCxn id="138" idx="4"/>
          </p:cNvCxnSpPr>
          <p:nvPr/>
        </p:nvCxnSpPr>
        <p:spPr>
          <a:xfrm flipV="1">
            <a:off x="4745671" y="4117977"/>
            <a:ext cx="1" cy="86214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8" name="Oval 137"/>
          <p:cNvSpPr/>
          <p:nvPr/>
        </p:nvSpPr>
        <p:spPr>
          <a:xfrm>
            <a:off x="4722811" y="4934402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4722811" y="4741179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4722811" y="4624994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4722811" y="4473544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4722811" y="4550117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4722811" y="4282957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5" name="Straight Connector 214"/>
          <p:cNvCxnSpPr/>
          <p:nvPr/>
        </p:nvCxnSpPr>
        <p:spPr>
          <a:xfrm flipH="1">
            <a:off x="4232709" y="4111688"/>
            <a:ext cx="124970" cy="153886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>
            <a:endCxn id="218" idx="4"/>
          </p:cNvCxnSpPr>
          <p:nvPr/>
        </p:nvCxnSpPr>
        <p:spPr>
          <a:xfrm>
            <a:off x="4243821" y="4263860"/>
            <a:ext cx="1192" cy="520565"/>
          </a:xfrm>
          <a:prstGeom prst="line">
            <a:avLst/>
          </a:prstGeom>
          <a:ln w="127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8" name="Oval 217"/>
          <p:cNvSpPr/>
          <p:nvPr/>
        </p:nvSpPr>
        <p:spPr>
          <a:xfrm>
            <a:off x="4222153" y="4738706"/>
            <a:ext cx="45720" cy="4571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/>
          <p:cNvSpPr/>
          <p:nvPr/>
        </p:nvSpPr>
        <p:spPr>
          <a:xfrm>
            <a:off x="4222153" y="4701691"/>
            <a:ext cx="45720" cy="4571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4222153" y="4627871"/>
            <a:ext cx="45720" cy="4571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>
            <a:off x="4222153" y="4663587"/>
            <a:ext cx="45720" cy="4571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Arrow Connector 143"/>
          <p:cNvCxnSpPr>
            <a:stCxn id="149" idx="4"/>
          </p:cNvCxnSpPr>
          <p:nvPr/>
        </p:nvCxnSpPr>
        <p:spPr>
          <a:xfrm flipV="1">
            <a:off x="5724694" y="4119639"/>
            <a:ext cx="1" cy="74194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8" name="Oval 147"/>
          <p:cNvSpPr/>
          <p:nvPr/>
        </p:nvSpPr>
        <p:spPr>
          <a:xfrm>
            <a:off x="5701834" y="4240739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5701834" y="4815866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5701834" y="4667931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5701834" y="4703806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5701834" y="4437478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5701834" y="4356057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3" name="Straight Connector 222"/>
          <p:cNvCxnSpPr/>
          <p:nvPr/>
        </p:nvCxnSpPr>
        <p:spPr>
          <a:xfrm flipH="1">
            <a:off x="5223907" y="4111688"/>
            <a:ext cx="124970" cy="153886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>
            <a:endCxn id="226" idx="4"/>
          </p:cNvCxnSpPr>
          <p:nvPr/>
        </p:nvCxnSpPr>
        <p:spPr>
          <a:xfrm>
            <a:off x="5235019" y="4257510"/>
            <a:ext cx="1192" cy="722195"/>
          </a:xfrm>
          <a:prstGeom prst="line">
            <a:avLst/>
          </a:prstGeom>
          <a:ln w="127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6" name="Oval 225"/>
          <p:cNvSpPr/>
          <p:nvPr/>
        </p:nvSpPr>
        <p:spPr>
          <a:xfrm>
            <a:off x="5213351" y="4933986"/>
            <a:ext cx="45720" cy="4571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>
            <a:off x="5213351" y="4896971"/>
            <a:ext cx="45720" cy="4571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/>
        </p:nvSpPr>
        <p:spPr>
          <a:xfrm>
            <a:off x="5213351" y="4823151"/>
            <a:ext cx="45720" cy="4571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/>
          <p:cNvSpPr/>
          <p:nvPr/>
        </p:nvSpPr>
        <p:spPr>
          <a:xfrm>
            <a:off x="5213351" y="4858867"/>
            <a:ext cx="45720" cy="4571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0" name="Straight Arrow Connector 349"/>
          <p:cNvCxnSpPr>
            <a:stCxn id="351" idx="4"/>
          </p:cNvCxnSpPr>
          <p:nvPr/>
        </p:nvCxnSpPr>
        <p:spPr>
          <a:xfrm flipV="1">
            <a:off x="6747714" y="4118396"/>
            <a:ext cx="0" cy="86214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1" name="Oval 350"/>
          <p:cNvSpPr/>
          <p:nvPr/>
        </p:nvSpPr>
        <p:spPr>
          <a:xfrm>
            <a:off x="6724854" y="4934822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Oval 351"/>
          <p:cNvSpPr/>
          <p:nvPr/>
        </p:nvSpPr>
        <p:spPr>
          <a:xfrm>
            <a:off x="6724854" y="4859074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Oval 352"/>
          <p:cNvSpPr/>
          <p:nvPr/>
        </p:nvSpPr>
        <p:spPr>
          <a:xfrm>
            <a:off x="6724854" y="4666689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Oval 353"/>
          <p:cNvSpPr/>
          <p:nvPr/>
        </p:nvSpPr>
        <p:spPr>
          <a:xfrm>
            <a:off x="6724854" y="4473964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Oval 354"/>
          <p:cNvSpPr/>
          <p:nvPr/>
        </p:nvSpPr>
        <p:spPr>
          <a:xfrm>
            <a:off x="6724854" y="4436236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Oval 355"/>
          <p:cNvSpPr/>
          <p:nvPr/>
        </p:nvSpPr>
        <p:spPr>
          <a:xfrm>
            <a:off x="6724854" y="4316715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4" name="Straight Connector 343"/>
          <p:cNvCxnSpPr/>
          <p:nvPr/>
        </p:nvCxnSpPr>
        <p:spPr>
          <a:xfrm flipH="1">
            <a:off x="6220666" y="4112108"/>
            <a:ext cx="124970" cy="153886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5" name="Straight Connector 344"/>
          <p:cNvCxnSpPr>
            <a:endCxn id="346" idx="4"/>
          </p:cNvCxnSpPr>
          <p:nvPr/>
        </p:nvCxnSpPr>
        <p:spPr>
          <a:xfrm>
            <a:off x="6231778" y="4257930"/>
            <a:ext cx="1192" cy="145915"/>
          </a:xfrm>
          <a:prstGeom prst="line">
            <a:avLst/>
          </a:prstGeom>
          <a:ln w="127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46" name="Oval 345"/>
          <p:cNvSpPr/>
          <p:nvPr/>
        </p:nvSpPr>
        <p:spPr>
          <a:xfrm>
            <a:off x="6210110" y="4358126"/>
            <a:ext cx="45720" cy="4571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val 346"/>
          <p:cNvSpPr/>
          <p:nvPr/>
        </p:nvSpPr>
        <p:spPr>
          <a:xfrm>
            <a:off x="6210110" y="4321111"/>
            <a:ext cx="45720" cy="4571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/>
          <p:cNvSpPr/>
          <p:nvPr/>
        </p:nvSpPr>
        <p:spPr>
          <a:xfrm>
            <a:off x="6210110" y="4247291"/>
            <a:ext cx="45720" cy="4571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Oval 348"/>
          <p:cNvSpPr/>
          <p:nvPr/>
        </p:nvSpPr>
        <p:spPr>
          <a:xfrm>
            <a:off x="6210110" y="4283007"/>
            <a:ext cx="45720" cy="4571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1" name="Straight Arrow Connector 330"/>
          <p:cNvCxnSpPr>
            <a:stCxn id="332" idx="4"/>
          </p:cNvCxnSpPr>
          <p:nvPr/>
        </p:nvCxnSpPr>
        <p:spPr>
          <a:xfrm flipV="1">
            <a:off x="7729912" y="4120059"/>
            <a:ext cx="1" cy="82086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32" name="Oval 331"/>
          <p:cNvSpPr/>
          <p:nvPr/>
        </p:nvSpPr>
        <p:spPr>
          <a:xfrm>
            <a:off x="7707052" y="4895209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Oval 332"/>
          <p:cNvSpPr/>
          <p:nvPr/>
        </p:nvSpPr>
        <p:spPr>
          <a:xfrm>
            <a:off x="7707052" y="4816286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Oval 333"/>
          <p:cNvSpPr/>
          <p:nvPr/>
        </p:nvSpPr>
        <p:spPr>
          <a:xfrm>
            <a:off x="7707052" y="4700101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Oval 334"/>
          <p:cNvSpPr/>
          <p:nvPr/>
        </p:nvSpPr>
        <p:spPr>
          <a:xfrm>
            <a:off x="7707052" y="4501026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Oval 335"/>
          <p:cNvSpPr/>
          <p:nvPr/>
        </p:nvSpPr>
        <p:spPr>
          <a:xfrm>
            <a:off x="7707052" y="4352173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Oval 336"/>
          <p:cNvSpPr/>
          <p:nvPr/>
        </p:nvSpPr>
        <p:spPr>
          <a:xfrm>
            <a:off x="7707052" y="4239002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4" name="Straight Connector 323"/>
          <p:cNvCxnSpPr/>
          <p:nvPr/>
        </p:nvCxnSpPr>
        <p:spPr>
          <a:xfrm flipH="1">
            <a:off x="7211864" y="4112108"/>
            <a:ext cx="124970" cy="153886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>
            <a:endCxn id="327" idx="4"/>
          </p:cNvCxnSpPr>
          <p:nvPr/>
        </p:nvCxnSpPr>
        <p:spPr>
          <a:xfrm>
            <a:off x="7222976" y="4257930"/>
            <a:ext cx="1192" cy="336415"/>
          </a:xfrm>
          <a:prstGeom prst="line">
            <a:avLst/>
          </a:prstGeom>
          <a:ln w="127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7" name="Oval 326"/>
          <p:cNvSpPr/>
          <p:nvPr/>
        </p:nvSpPr>
        <p:spPr>
          <a:xfrm>
            <a:off x="7201308" y="4548626"/>
            <a:ext cx="45720" cy="4571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Oval 327"/>
          <p:cNvSpPr/>
          <p:nvPr/>
        </p:nvSpPr>
        <p:spPr>
          <a:xfrm>
            <a:off x="7201308" y="4511611"/>
            <a:ext cx="45720" cy="4571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Oval 328"/>
          <p:cNvSpPr/>
          <p:nvPr/>
        </p:nvSpPr>
        <p:spPr>
          <a:xfrm>
            <a:off x="7201308" y="4437791"/>
            <a:ext cx="45720" cy="4571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Oval 329"/>
          <p:cNvSpPr/>
          <p:nvPr/>
        </p:nvSpPr>
        <p:spPr>
          <a:xfrm>
            <a:off x="7201308" y="4473507"/>
            <a:ext cx="45720" cy="4571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5" name="Straight Arrow Connector 314"/>
          <p:cNvCxnSpPr>
            <a:stCxn id="316" idx="4"/>
          </p:cNvCxnSpPr>
          <p:nvPr/>
        </p:nvCxnSpPr>
        <p:spPr>
          <a:xfrm flipV="1">
            <a:off x="8737487" y="4118397"/>
            <a:ext cx="1" cy="86214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16" name="Oval 315"/>
          <p:cNvSpPr/>
          <p:nvPr/>
        </p:nvSpPr>
        <p:spPr>
          <a:xfrm>
            <a:off x="8714627" y="4934822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Oval 316"/>
          <p:cNvSpPr/>
          <p:nvPr/>
        </p:nvSpPr>
        <p:spPr>
          <a:xfrm>
            <a:off x="8714627" y="4741599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Oval 317"/>
          <p:cNvSpPr/>
          <p:nvPr/>
        </p:nvSpPr>
        <p:spPr>
          <a:xfrm>
            <a:off x="8714627" y="4625414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Oval 318"/>
          <p:cNvSpPr/>
          <p:nvPr/>
        </p:nvSpPr>
        <p:spPr>
          <a:xfrm>
            <a:off x="8714627" y="4473964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/>
          <p:cNvSpPr/>
          <p:nvPr/>
        </p:nvSpPr>
        <p:spPr>
          <a:xfrm>
            <a:off x="8714627" y="4550537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Oval 320"/>
          <p:cNvSpPr/>
          <p:nvPr/>
        </p:nvSpPr>
        <p:spPr>
          <a:xfrm>
            <a:off x="8714627" y="4283377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8" name="Straight Connector 307"/>
          <p:cNvCxnSpPr/>
          <p:nvPr/>
        </p:nvCxnSpPr>
        <p:spPr>
          <a:xfrm flipH="1">
            <a:off x="8224525" y="4112108"/>
            <a:ext cx="124970" cy="153886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>
            <a:endCxn id="311" idx="4"/>
          </p:cNvCxnSpPr>
          <p:nvPr/>
        </p:nvCxnSpPr>
        <p:spPr>
          <a:xfrm>
            <a:off x="8235637" y="4264280"/>
            <a:ext cx="1192" cy="520565"/>
          </a:xfrm>
          <a:prstGeom prst="line">
            <a:avLst/>
          </a:prstGeom>
          <a:ln w="127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11" name="Oval 310"/>
          <p:cNvSpPr/>
          <p:nvPr/>
        </p:nvSpPr>
        <p:spPr>
          <a:xfrm>
            <a:off x="8213969" y="4739126"/>
            <a:ext cx="45720" cy="4571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Oval 311"/>
          <p:cNvSpPr/>
          <p:nvPr/>
        </p:nvSpPr>
        <p:spPr>
          <a:xfrm>
            <a:off x="8213969" y="4702111"/>
            <a:ext cx="45720" cy="4571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Oval 312"/>
          <p:cNvSpPr/>
          <p:nvPr/>
        </p:nvSpPr>
        <p:spPr>
          <a:xfrm>
            <a:off x="8213969" y="4628291"/>
            <a:ext cx="45720" cy="4571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Oval 313"/>
          <p:cNvSpPr/>
          <p:nvPr/>
        </p:nvSpPr>
        <p:spPr>
          <a:xfrm>
            <a:off x="8213969" y="4664007"/>
            <a:ext cx="45720" cy="4571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9" name="Straight Arrow Connector 298"/>
          <p:cNvCxnSpPr>
            <a:stCxn id="301" idx="4"/>
          </p:cNvCxnSpPr>
          <p:nvPr/>
        </p:nvCxnSpPr>
        <p:spPr>
          <a:xfrm flipV="1">
            <a:off x="9716510" y="4120059"/>
            <a:ext cx="1" cy="74194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0" name="Oval 299"/>
          <p:cNvSpPr/>
          <p:nvPr/>
        </p:nvSpPr>
        <p:spPr>
          <a:xfrm>
            <a:off x="9693650" y="4241159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Oval 300"/>
          <p:cNvSpPr/>
          <p:nvPr/>
        </p:nvSpPr>
        <p:spPr>
          <a:xfrm>
            <a:off x="9693650" y="4816286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Oval 301"/>
          <p:cNvSpPr/>
          <p:nvPr/>
        </p:nvSpPr>
        <p:spPr>
          <a:xfrm>
            <a:off x="9693650" y="4549281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Oval 302"/>
          <p:cNvSpPr/>
          <p:nvPr/>
        </p:nvSpPr>
        <p:spPr>
          <a:xfrm>
            <a:off x="9693650" y="4704226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Oval 303"/>
          <p:cNvSpPr/>
          <p:nvPr/>
        </p:nvSpPr>
        <p:spPr>
          <a:xfrm>
            <a:off x="9693650" y="4437898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Oval 304"/>
          <p:cNvSpPr/>
          <p:nvPr/>
        </p:nvSpPr>
        <p:spPr>
          <a:xfrm>
            <a:off x="9693650" y="4356477"/>
            <a:ext cx="45720" cy="4571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1" name="Straight Connector 290"/>
          <p:cNvCxnSpPr/>
          <p:nvPr/>
        </p:nvCxnSpPr>
        <p:spPr>
          <a:xfrm flipH="1">
            <a:off x="9215723" y="4112108"/>
            <a:ext cx="124970" cy="153886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>
            <a:endCxn id="295" idx="4"/>
          </p:cNvCxnSpPr>
          <p:nvPr/>
        </p:nvCxnSpPr>
        <p:spPr>
          <a:xfrm>
            <a:off x="9226835" y="4257930"/>
            <a:ext cx="1192" cy="722195"/>
          </a:xfrm>
          <a:prstGeom prst="line">
            <a:avLst/>
          </a:prstGeom>
          <a:ln w="127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95" name="Oval 294"/>
          <p:cNvSpPr/>
          <p:nvPr/>
        </p:nvSpPr>
        <p:spPr>
          <a:xfrm>
            <a:off x="9205167" y="4934406"/>
            <a:ext cx="45720" cy="4571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Oval 295"/>
          <p:cNvSpPr/>
          <p:nvPr/>
        </p:nvSpPr>
        <p:spPr>
          <a:xfrm>
            <a:off x="9205167" y="4897391"/>
            <a:ext cx="45720" cy="4571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Oval 296"/>
          <p:cNvSpPr/>
          <p:nvPr/>
        </p:nvSpPr>
        <p:spPr>
          <a:xfrm>
            <a:off x="9205167" y="4823571"/>
            <a:ext cx="45720" cy="4571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Oval 297"/>
          <p:cNvSpPr/>
          <p:nvPr/>
        </p:nvSpPr>
        <p:spPr>
          <a:xfrm>
            <a:off x="9205167" y="4859287"/>
            <a:ext cx="45720" cy="4571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9" name="Straight Arrow Connector 358"/>
          <p:cNvCxnSpPr/>
          <p:nvPr/>
        </p:nvCxnSpPr>
        <p:spPr>
          <a:xfrm>
            <a:off x="2803571" y="4574343"/>
            <a:ext cx="591323" cy="636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2" name="Straight Arrow Connector 361"/>
          <p:cNvCxnSpPr/>
          <p:nvPr/>
        </p:nvCxnSpPr>
        <p:spPr>
          <a:xfrm>
            <a:off x="2803458" y="4380985"/>
            <a:ext cx="586766" cy="829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4" name="Straight Arrow Connector 363"/>
          <p:cNvCxnSpPr/>
          <p:nvPr/>
        </p:nvCxnSpPr>
        <p:spPr>
          <a:xfrm>
            <a:off x="2801336" y="4765374"/>
            <a:ext cx="591569" cy="4571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7" name="Straight Arrow Connector 366"/>
          <p:cNvCxnSpPr/>
          <p:nvPr/>
        </p:nvCxnSpPr>
        <p:spPr>
          <a:xfrm>
            <a:off x="2832098" y="4957046"/>
            <a:ext cx="555891" cy="253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8" name="Straight Arrow Connector 357"/>
          <p:cNvCxnSpPr/>
          <p:nvPr/>
        </p:nvCxnSpPr>
        <p:spPr>
          <a:xfrm flipV="1">
            <a:off x="2854824" y="4571756"/>
            <a:ext cx="479114" cy="6393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Arrow Connector 369"/>
          <p:cNvCxnSpPr/>
          <p:nvPr/>
        </p:nvCxnSpPr>
        <p:spPr>
          <a:xfrm flipV="1">
            <a:off x="2832570" y="4570460"/>
            <a:ext cx="497912" cy="9957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Arrow Connector 373"/>
          <p:cNvCxnSpPr/>
          <p:nvPr/>
        </p:nvCxnSpPr>
        <p:spPr>
          <a:xfrm>
            <a:off x="3809404" y="4566707"/>
            <a:ext cx="542675" cy="737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5" name="Straight Arrow Connector 374"/>
          <p:cNvCxnSpPr/>
          <p:nvPr/>
        </p:nvCxnSpPr>
        <p:spPr>
          <a:xfrm>
            <a:off x="3786198" y="4387107"/>
            <a:ext cx="572420" cy="909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6" name="Straight Arrow Connector 375"/>
          <p:cNvCxnSpPr/>
          <p:nvPr/>
        </p:nvCxnSpPr>
        <p:spPr>
          <a:xfrm>
            <a:off x="3804149" y="4758791"/>
            <a:ext cx="552600" cy="545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7" name="Straight Arrow Connector 376"/>
          <p:cNvCxnSpPr/>
          <p:nvPr/>
        </p:nvCxnSpPr>
        <p:spPr>
          <a:xfrm>
            <a:off x="3816419" y="4957262"/>
            <a:ext cx="536328" cy="339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9" name="Straight Arrow Connector 388"/>
          <p:cNvCxnSpPr/>
          <p:nvPr/>
        </p:nvCxnSpPr>
        <p:spPr>
          <a:xfrm>
            <a:off x="4785610" y="4567070"/>
            <a:ext cx="541534" cy="817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0" name="Straight Arrow Connector 389"/>
          <p:cNvCxnSpPr/>
          <p:nvPr/>
        </p:nvCxnSpPr>
        <p:spPr>
          <a:xfrm>
            <a:off x="4762404" y="4387470"/>
            <a:ext cx="571645" cy="997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1" name="Straight Arrow Connector 390"/>
          <p:cNvCxnSpPr/>
          <p:nvPr/>
        </p:nvCxnSpPr>
        <p:spPr>
          <a:xfrm>
            <a:off x="4780355" y="4759154"/>
            <a:ext cx="553694" cy="629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2" name="Straight Arrow Connector 391"/>
          <p:cNvCxnSpPr/>
          <p:nvPr/>
        </p:nvCxnSpPr>
        <p:spPr>
          <a:xfrm>
            <a:off x="4792625" y="4957625"/>
            <a:ext cx="542199" cy="427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7" name="Straight Arrow Connector 396"/>
          <p:cNvCxnSpPr/>
          <p:nvPr/>
        </p:nvCxnSpPr>
        <p:spPr>
          <a:xfrm>
            <a:off x="5814434" y="4571757"/>
            <a:ext cx="510395" cy="901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5792375" y="4383425"/>
            <a:ext cx="537629" cy="1080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9" name="Straight Arrow Connector 398"/>
          <p:cNvCxnSpPr/>
          <p:nvPr/>
        </p:nvCxnSpPr>
        <p:spPr>
          <a:xfrm>
            <a:off x="5807095" y="4757289"/>
            <a:ext cx="522909" cy="711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>
            <a:off x="5819365" y="4955760"/>
            <a:ext cx="510639" cy="512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7" name="Straight Arrow Connector 406"/>
          <p:cNvCxnSpPr/>
          <p:nvPr/>
        </p:nvCxnSpPr>
        <p:spPr>
          <a:xfrm>
            <a:off x="6807325" y="4569919"/>
            <a:ext cx="532905" cy="996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8" name="Straight Arrow Connector 407"/>
          <p:cNvCxnSpPr/>
          <p:nvPr/>
        </p:nvCxnSpPr>
        <p:spPr>
          <a:xfrm>
            <a:off x="6785266" y="4381587"/>
            <a:ext cx="550425" cy="1184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9" name="Straight Arrow Connector 408"/>
          <p:cNvCxnSpPr/>
          <p:nvPr/>
        </p:nvCxnSpPr>
        <p:spPr>
          <a:xfrm>
            <a:off x="6799986" y="4755451"/>
            <a:ext cx="542873" cy="810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0" name="Straight Arrow Connector 409"/>
          <p:cNvCxnSpPr/>
          <p:nvPr/>
        </p:nvCxnSpPr>
        <p:spPr>
          <a:xfrm>
            <a:off x="6812256" y="4953922"/>
            <a:ext cx="531208" cy="612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5" name="Straight Arrow Connector 414"/>
          <p:cNvCxnSpPr/>
          <p:nvPr/>
        </p:nvCxnSpPr>
        <p:spPr>
          <a:xfrm>
            <a:off x="7826015" y="4571757"/>
            <a:ext cx="624830" cy="1083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6" name="Straight Arrow Connector 415"/>
          <p:cNvCxnSpPr/>
          <p:nvPr/>
        </p:nvCxnSpPr>
        <p:spPr>
          <a:xfrm>
            <a:off x="7803956" y="4383425"/>
            <a:ext cx="646889" cy="1262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7" name="Straight Arrow Connector 416"/>
          <p:cNvCxnSpPr/>
          <p:nvPr/>
        </p:nvCxnSpPr>
        <p:spPr>
          <a:xfrm>
            <a:off x="7818676" y="4757289"/>
            <a:ext cx="634156" cy="888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8" name="Straight Arrow Connector 417"/>
          <p:cNvCxnSpPr/>
          <p:nvPr/>
        </p:nvCxnSpPr>
        <p:spPr>
          <a:xfrm>
            <a:off x="7830946" y="4955760"/>
            <a:ext cx="621886" cy="684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6" name="Straight Arrow Connector 425"/>
          <p:cNvCxnSpPr/>
          <p:nvPr/>
        </p:nvCxnSpPr>
        <p:spPr>
          <a:xfrm>
            <a:off x="8788833" y="4573138"/>
            <a:ext cx="547520" cy="1161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7" name="Straight Arrow Connector 426"/>
          <p:cNvCxnSpPr/>
          <p:nvPr/>
        </p:nvCxnSpPr>
        <p:spPr>
          <a:xfrm>
            <a:off x="8772826" y="4376265"/>
            <a:ext cx="560293" cy="1349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8" name="Straight Arrow Connector 427"/>
          <p:cNvCxnSpPr/>
          <p:nvPr/>
        </p:nvCxnSpPr>
        <p:spPr>
          <a:xfrm>
            <a:off x="8788833" y="4763638"/>
            <a:ext cx="547837" cy="966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9" name="Straight Arrow Connector 428"/>
          <p:cNvCxnSpPr/>
          <p:nvPr/>
        </p:nvCxnSpPr>
        <p:spPr>
          <a:xfrm>
            <a:off x="8799816" y="4948600"/>
            <a:ext cx="536854" cy="780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9" name="Straight Arrow Connector 438"/>
          <p:cNvCxnSpPr/>
          <p:nvPr/>
        </p:nvCxnSpPr>
        <p:spPr>
          <a:xfrm flipV="1">
            <a:off x="3809271" y="4758791"/>
            <a:ext cx="537924" cy="5454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Arrow Connector 439"/>
          <p:cNvCxnSpPr/>
          <p:nvPr/>
        </p:nvCxnSpPr>
        <p:spPr>
          <a:xfrm flipV="1">
            <a:off x="3784029" y="4755451"/>
            <a:ext cx="562671" cy="8848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Arrow Connector 441"/>
          <p:cNvCxnSpPr/>
          <p:nvPr/>
        </p:nvCxnSpPr>
        <p:spPr>
          <a:xfrm flipV="1">
            <a:off x="4794751" y="4955520"/>
            <a:ext cx="541427" cy="4276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3" name="Straight Arrow Connector 442"/>
          <p:cNvCxnSpPr/>
          <p:nvPr/>
        </p:nvCxnSpPr>
        <p:spPr>
          <a:xfrm flipV="1">
            <a:off x="4769980" y="4948600"/>
            <a:ext cx="564920" cy="7767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Arrow Connector 444"/>
          <p:cNvCxnSpPr/>
          <p:nvPr/>
        </p:nvCxnSpPr>
        <p:spPr>
          <a:xfrm flipV="1">
            <a:off x="5787636" y="4372429"/>
            <a:ext cx="540381" cy="10969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Arrow Connector 445"/>
          <p:cNvCxnSpPr/>
          <p:nvPr/>
        </p:nvCxnSpPr>
        <p:spPr>
          <a:xfrm flipV="1">
            <a:off x="5803639" y="4371314"/>
            <a:ext cx="530853" cy="7642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Arrow Connector 447"/>
          <p:cNvCxnSpPr/>
          <p:nvPr/>
        </p:nvCxnSpPr>
        <p:spPr>
          <a:xfrm flipV="1">
            <a:off x="6806819" y="4568179"/>
            <a:ext cx="533411" cy="9799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Arrow Connector 448"/>
          <p:cNvCxnSpPr/>
          <p:nvPr/>
        </p:nvCxnSpPr>
        <p:spPr>
          <a:xfrm flipV="1">
            <a:off x="6817656" y="4567158"/>
            <a:ext cx="522785" cy="6432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Arrow Connector 450"/>
          <p:cNvCxnSpPr/>
          <p:nvPr/>
        </p:nvCxnSpPr>
        <p:spPr>
          <a:xfrm flipV="1">
            <a:off x="7902077" y="4757941"/>
            <a:ext cx="513452" cy="8824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Arrow Connector 451"/>
          <p:cNvCxnSpPr/>
          <p:nvPr/>
        </p:nvCxnSpPr>
        <p:spPr>
          <a:xfrm flipV="1">
            <a:off x="7902077" y="4761960"/>
            <a:ext cx="513452" cy="5346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Arrow Connector 453"/>
          <p:cNvCxnSpPr/>
          <p:nvPr/>
        </p:nvCxnSpPr>
        <p:spPr>
          <a:xfrm flipV="1">
            <a:off x="8799816" y="4956140"/>
            <a:ext cx="535290" cy="7692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5" name="Straight Arrow Connector 454"/>
          <p:cNvCxnSpPr/>
          <p:nvPr/>
        </p:nvCxnSpPr>
        <p:spPr>
          <a:xfrm flipV="1">
            <a:off x="8788833" y="4959718"/>
            <a:ext cx="538873" cy="4234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7" name="Group 486"/>
          <p:cNvGrpSpPr/>
          <p:nvPr/>
        </p:nvGrpSpPr>
        <p:grpSpPr>
          <a:xfrm>
            <a:off x="4382796" y="1812501"/>
            <a:ext cx="3080325" cy="1348780"/>
            <a:chOff x="2068831" y="4401628"/>
            <a:chExt cx="3543776" cy="1551712"/>
          </a:xfrm>
        </p:grpSpPr>
        <p:grpSp>
          <p:nvGrpSpPr>
            <p:cNvPr id="489" name="Group 488"/>
            <p:cNvGrpSpPr/>
            <p:nvPr/>
          </p:nvGrpSpPr>
          <p:grpSpPr>
            <a:xfrm>
              <a:off x="2981325" y="4401628"/>
              <a:ext cx="2631282" cy="1466787"/>
              <a:chOff x="2981325" y="4401628"/>
              <a:chExt cx="2631282" cy="1466787"/>
            </a:xfrm>
          </p:grpSpPr>
          <p:pic>
            <p:nvPicPr>
              <p:cNvPr id="493" name="Picture 49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10124" y="5213350"/>
                <a:ext cx="190980" cy="428626"/>
              </a:xfrm>
              <a:prstGeom prst="rect">
                <a:avLst/>
              </a:prstGeom>
            </p:spPr>
          </p:pic>
          <p:pic>
            <p:nvPicPr>
              <p:cNvPr id="494" name="Picture 49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81325" y="4401628"/>
                <a:ext cx="1619250" cy="657225"/>
              </a:xfrm>
              <a:prstGeom prst="rect">
                <a:avLst/>
              </a:prstGeom>
            </p:spPr>
          </p:pic>
          <p:sp>
            <p:nvSpPr>
              <p:cNvPr id="495" name="Right Arrow 494"/>
              <p:cNvSpPr/>
              <p:nvPr/>
            </p:nvSpPr>
            <p:spPr>
              <a:xfrm>
                <a:off x="3448050" y="5213349"/>
                <a:ext cx="1152525" cy="133350"/>
              </a:xfrm>
              <a:prstGeom prst="right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Right Arrow 495"/>
              <p:cNvSpPr/>
              <p:nvPr/>
            </p:nvSpPr>
            <p:spPr>
              <a:xfrm>
                <a:off x="3448050" y="5473699"/>
                <a:ext cx="1152525" cy="133350"/>
              </a:xfrm>
              <a:prstGeom prst="right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7" name="Straight Arrow Connector 496"/>
              <p:cNvCxnSpPr/>
              <p:nvPr/>
            </p:nvCxnSpPr>
            <p:spPr>
              <a:xfrm>
                <a:off x="3543300" y="5022849"/>
                <a:ext cx="0" cy="225425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98" name="Straight Arrow Connector 497"/>
              <p:cNvCxnSpPr/>
              <p:nvPr/>
            </p:nvCxnSpPr>
            <p:spPr>
              <a:xfrm>
                <a:off x="3752850" y="5022849"/>
                <a:ext cx="0" cy="48895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9" name="Right Arrow 498"/>
              <p:cNvSpPr/>
              <p:nvPr/>
            </p:nvSpPr>
            <p:spPr>
              <a:xfrm>
                <a:off x="5073651" y="5213349"/>
                <a:ext cx="538956" cy="133350"/>
              </a:xfrm>
              <a:prstGeom prst="right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Right Arrow 499"/>
              <p:cNvSpPr/>
              <p:nvPr/>
            </p:nvSpPr>
            <p:spPr>
              <a:xfrm>
                <a:off x="5073650" y="5473699"/>
                <a:ext cx="538956" cy="133350"/>
              </a:xfrm>
              <a:prstGeom prst="right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Right Arrow 500"/>
              <p:cNvSpPr/>
              <p:nvPr/>
            </p:nvSpPr>
            <p:spPr>
              <a:xfrm>
                <a:off x="3448049" y="5730872"/>
                <a:ext cx="1152525" cy="133350"/>
              </a:xfrm>
              <a:prstGeom prst="right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Right Arrow 501"/>
              <p:cNvSpPr/>
              <p:nvPr/>
            </p:nvSpPr>
            <p:spPr>
              <a:xfrm>
                <a:off x="5073650" y="5735065"/>
                <a:ext cx="538956" cy="13335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3" name="Straight Arrow Connector 502"/>
              <p:cNvCxnSpPr>
                <a:stCxn id="501" idx="3"/>
                <a:endCxn id="502" idx="1"/>
              </p:cNvCxnSpPr>
              <p:nvPr/>
            </p:nvCxnSpPr>
            <p:spPr>
              <a:xfrm>
                <a:off x="4600574" y="5797547"/>
                <a:ext cx="473076" cy="419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Straight Arrow Connector 503"/>
              <p:cNvCxnSpPr>
                <a:stCxn id="501" idx="3"/>
                <a:endCxn id="500" idx="1"/>
              </p:cNvCxnSpPr>
              <p:nvPr/>
            </p:nvCxnSpPr>
            <p:spPr>
              <a:xfrm flipV="1">
                <a:off x="4600574" y="5540374"/>
                <a:ext cx="473076" cy="25717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Straight Arrow Connector 504"/>
              <p:cNvCxnSpPr/>
              <p:nvPr/>
            </p:nvCxnSpPr>
            <p:spPr>
              <a:xfrm>
                <a:off x="4591446" y="5277646"/>
                <a:ext cx="244079" cy="11350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06" name="Straight Arrow Connector 505"/>
              <p:cNvCxnSpPr>
                <a:stCxn id="496" idx="3"/>
              </p:cNvCxnSpPr>
              <p:nvPr/>
            </p:nvCxnSpPr>
            <p:spPr>
              <a:xfrm flipV="1">
                <a:off x="4600575" y="5448300"/>
                <a:ext cx="231775" cy="9207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07" name="Straight Arrow Connector 506"/>
              <p:cNvCxnSpPr>
                <a:stCxn id="496" idx="3"/>
                <a:endCxn id="502" idx="1"/>
              </p:cNvCxnSpPr>
              <p:nvPr/>
            </p:nvCxnSpPr>
            <p:spPr>
              <a:xfrm>
                <a:off x="4600575" y="5540374"/>
                <a:ext cx="473075" cy="26136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490" name="TextBox 489"/>
            <p:cNvSpPr txBox="1"/>
            <p:nvPr/>
          </p:nvSpPr>
          <p:spPr>
            <a:xfrm>
              <a:off x="2075181" y="5115934"/>
              <a:ext cx="13906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400" i="1" dirty="0" smtClean="0">
                  <a:solidFill>
                    <a:schemeClr val="accent2">
                      <a:lumMod val="75000"/>
                    </a:schemeClr>
                  </a:solidFill>
                </a:rPr>
                <a:t>55%, L4</a:t>
              </a:r>
              <a:endParaRPr lang="en-US" sz="1400" i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91" name="TextBox 490"/>
            <p:cNvSpPr txBox="1"/>
            <p:nvPr/>
          </p:nvSpPr>
          <p:spPr>
            <a:xfrm>
              <a:off x="2072005" y="5645563"/>
              <a:ext cx="13906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400" i="1" dirty="0" smtClean="0">
                  <a:solidFill>
                    <a:srgbClr val="0070C0"/>
                  </a:solidFill>
                </a:rPr>
                <a:t>15%, global</a:t>
              </a:r>
              <a:endParaRPr lang="en-US" sz="1400" i="1" dirty="0">
                <a:solidFill>
                  <a:srgbClr val="0070C0"/>
                </a:solidFill>
              </a:endParaRPr>
            </a:p>
          </p:txBody>
        </p:sp>
        <p:sp>
          <p:nvSpPr>
            <p:cNvPr id="492" name="TextBox 491"/>
            <p:cNvSpPr txBox="1"/>
            <p:nvPr/>
          </p:nvSpPr>
          <p:spPr>
            <a:xfrm>
              <a:off x="2068831" y="5388984"/>
              <a:ext cx="13906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400" i="1" dirty="0" smtClean="0">
                  <a:solidFill>
                    <a:schemeClr val="accent2">
                      <a:lumMod val="75000"/>
                    </a:schemeClr>
                  </a:solidFill>
                </a:rPr>
                <a:t>30%, L4*</a:t>
              </a:r>
              <a:endParaRPr lang="en-US" sz="1400" i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634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0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3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6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9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2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5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8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1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4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7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0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3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6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9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2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5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7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8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1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3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4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7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9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0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3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5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6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9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1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2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5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7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8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1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3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4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6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7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9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0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2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3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5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6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8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9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1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2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4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5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7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8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0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1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3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4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6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7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9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0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2" dur="indefinit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3" dur="indefinite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5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6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8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9" dur="indefinite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1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2" dur="indefinite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4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5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7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8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0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1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3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4" dur="indefinite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6" dur="indefinit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7" dur="indefinite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9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0" dur="indefinite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2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3" dur="indefinite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5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6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8" dur="indefinit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9" dur="indefinite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1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2" dur="indefinite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4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5" dur="indefinite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7" dur="indefinite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8" dur="indefinite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0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1" dur="indefinite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3" dur="indefinit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4" dur="indefinite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6" dur="indefinit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7" dur="indefinite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9" dur="indefinit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0" dur="indefinite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2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3" dur="indefinite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5" dur="indefinit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6" dur="indefinite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8" dur="indefinit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9" dur="indefinite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1" dur="indefinite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2" dur="indefinite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4" dur="indefinit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5" dur="indefinite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7" dur="indefinit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8" dur="indefinite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0" dur="indefinit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1" dur="indefinite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3" dur="indefinit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4" dur="indefinite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6" dur="indefinit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7" dur="indefinite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9" dur="indefinit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0" dur="indefinite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2" dur="indefinit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3" dur="indefinite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5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6" dur="indefinite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8" dur="indefinit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9" dur="indefinite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1" dur="indefinit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2" dur="indefinite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4" dur="indefinite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5" dur="indefinite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7" dur="indefinite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8" dur="indefinite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0" dur="indefinite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1" dur="indefinite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3" dur="indefinite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4" dur="indefinite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6" dur="indefinite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7" dur="indefinite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9" dur="indefinite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0" dur="indefinite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2" dur="indefinite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3" dur="indefinite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5" dur="indefinite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6" dur="indefinite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8" dur="indefinite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9" dur="indefinite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1" dur="indefinite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2" dur="indefinite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4" dur="indefinite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5" dur="indefinite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7" dur="indefinite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8" dur="indefinite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0" dur="indefinite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1" dur="indefinite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3" dur="indefinite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4" dur="indefinite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6" dur="indefinite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7" dur="indefinite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9" dur="indefinit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0" dur="indefinite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2" dur="indefinit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3" dur="indefinite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5" dur="indefinite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6" dur="indefinite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8" dur="indefinite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9" dur="indefinite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1" dur="indefinite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2" dur="indefinite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4" dur="indefinit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5" dur="indefinite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7" dur="indefinit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8" dur="indefinite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0" dur="indefinite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1" dur="indefinite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3" dur="indefinite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4" dur="indefinite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6" dur="indefinite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7" dur="indefinite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9" dur="indefinite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0" dur="indefinite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2" dur="indefinite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3" dur="indefinite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5" dur="indefinite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6" dur="indefinite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8" dur="indefinit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9" dur="indefinite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1" dur="indefinit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2" dur="indefinite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4" dur="indefinit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5" dur="indefinite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7" dur="indefinit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8" dur="indefinite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0" dur="indefinit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1" dur="indefinite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3" dur="indefinit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4" dur="indefinite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6" dur="indefinite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7" dur="indefinite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9" dur="indefinite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0" dur="indefinite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2" dur="indefinite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3" dur="indefinite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5" dur="indefinite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6" dur="indefinite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8" dur="indefinite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9" dur="indefinite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1" dur="indefinite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2" dur="indefinite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4" dur="indefinite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5" dur="indefinite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7" dur="indefinite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8" dur="indefinite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0" dur="indefinite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1" dur="indefinite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3" dur="indefinite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4" dur="indefinite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6" dur="indefinite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7" dur="indefinite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9" dur="indefinite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0" dur="indefinite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2" dur="indefinite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3" dur="indefinite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5" dur="indefinite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6" dur="indefinite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8" dur="indefinite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9" dur="indefinite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1" dur="indefinite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2" dur="indefinite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4" dur="indefinite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5" dur="indefinite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7" dur="indefinite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8" dur="indefinite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0" dur="indefinite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1" dur="indefinite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3" dur="indefinite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4" dur="indefinite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6" dur="indefinite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7" dur="indefinite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9" dur="indefinite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0" dur="indefinite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2" dur="indefinite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3" dur="indefinite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5" dur="indefinite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6" dur="indefinite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8" dur="indefinite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9" dur="indefinite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1" dur="indefinite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2" dur="indefinite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4" dur="indefinite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5" dur="indefinite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7" dur="indefinite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8" dur="indefinite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0" dur="indefinite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1" dur="indefinite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3" dur="indefinite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4" dur="indefinite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6" dur="indefinite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7" dur="indefinite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9" dur="indefinite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0" dur="indefinite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2" dur="indefinite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3" dur="indefinite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5" dur="indefinite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6" dur="indefinite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8" dur="indefinite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9" dur="indefinite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1" dur="indefinite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02" dur="indefinite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4" dur="indefinite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05" dur="indefinite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7" dur="indefinite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08" dur="indefinite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0" dur="indefinite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1" dur="indefinite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3" dur="indefinite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4" dur="indefinite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6" dur="indefinite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7" dur="indefinite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9" dur="indefinite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0" dur="indefinite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2" dur="indefinite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3" dur="indefinite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5" dur="indefinite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6" dur="indefinite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8" dur="indefinite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9" dur="indefinite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1" dur="indefinite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32" dur="indefinite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4" dur="indefinite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35" dur="indefinite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7" dur="indefinite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38" dur="indefinite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0" dur="indefinite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41" dur="indefinite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3" dur="indefinite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44" dur="indefinite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6" dur="indefinite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47" dur="indefinite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9" dur="indefinite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0" dur="indefinite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2" dur="indefinite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3" dur="indefinite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5" dur="indefinite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6" dur="indefinite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8" dur="indefinite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9" dur="indefinite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1" dur="indefinite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2" dur="indefinite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4" dur="indefinite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5" dur="indefinite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7" dur="indefinite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8" dur="indefinite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0" dur="indefinite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1" dur="indefinite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3" dur="indefinite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4" dur="indefinite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6" dur="indefinite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7" dur="indefinite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9" dur="indefinite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0" dur="indefinite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2" dur="indefinite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3" dur="indefinite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5" dur="indefinite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6" dur="indefinite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8" dur="indefinite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9" dur="indefinite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1" dur="indefinite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92" dur="indefinite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4" dur="indefinite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95" dur="indefinite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7" dur="indefinite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98" dur="indefinite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0" dur="indefinite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01" dur="indefinite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3" dur="indefinite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04" dur="indefinite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6" dur="indefinite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07" dur="indefinite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9" dur="indefinite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0" dur="indefinite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2" dur="indefinite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3" dur="indefinite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5" dur="indefinite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6" dur="indefinite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8" dur="indefinite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9" dur="indefinite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1" dur="indefinite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2" dur="indefinite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4" dur="indefinite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5" dur="indefinite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7" dur="indefinite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8" dur="indefinite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0" dur="indefinite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1" dur="indefinite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3" dur="indefinite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4" dur="indefinite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6" dur="indefinite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7" dur="indefinite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9" dur="indefinite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0" dur="indefinite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2" dur="indefinite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3" dur="indefinite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5" dur="indefinite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6" dur="indefinite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8" dur="indefinite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9" dur="indefinite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1" dur="indefinite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52" dur="indefinite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4" dur="indefinite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55" dur="indefinite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7" dur="indefinite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58" dur="indefinite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0" dur="indefinite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61" dur="indefinite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3" dur="indefinite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64" dur="indefinite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6" dur="indefinite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67" dur="indefinite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9" dur="indefinite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0" dur="indefinite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2" dur="indefinite"/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3" dur="indefinite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5" dur="indefinite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6" dur="indefinite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8" dur="indefinite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9" dur="indefinite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1" dur="indefinite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2" dur="indefinite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4" dur="indefinite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5" dur="indefinite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7" dur="indefinite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8" dur="indefinite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0" dur="indefinite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91" dur="indefinite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3" dur="indefinite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94" dur="indefinite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6" dur="indefinite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97" dur="indefinite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9" dur="indefinite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00" dur="indefinite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2" dur="indefinite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03" dur="indefinite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5" dur="indefinite"/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06" dur="indefinite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8" dur="indefinite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09" dur="indefinite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1" dur="indefinite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12" dur="indefinite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4" dur="indefinite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15" dur="indefinite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7" dur="indefinite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18" dur="indefinite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0" dur="indefinite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21" dur="indefinite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3" dur="indefinite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24" dur="indefinite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6" dur="indefinite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27" dur="indefinite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9" dur="indefinite"/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30" dur="indefinite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2" dur="indefinite"/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33" dur="indefinite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5" dur="indefinite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36" dur="indefinite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7" fill="hold">
                      <p:stCondLst>
                        <p:cond delay="indefinite"/>
                      </p:stCondLst>
                      <p:childTnLst>
                        <p:par>
                          <p:cTn id="738" fill="hold">
                            <p:stCondLst>
                              <p:cond delay="0"/>
                            </p:stCondLst>
                            <p:childTnLst>
                              <p:par>
                                <p:cTn id="7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0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41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3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44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6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47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9" dur="indefinite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50" dur="indefinite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2" dur="indefinite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53" dur="indefinite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5" dur="indefinite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56" dur="indefinite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8" dur="indefinite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59" dur="indefinite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1" dur="indefinite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62" dur="indefinite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4" dur="indefinite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65" dur="indefinite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7" dur="indefinite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68" dur="indefinite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0" dur="indefinite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71" dur="indefinite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 animBg="1"/>
      <p:bldP spid="202" grpId="1" animBg="1"/>
      <p:bldP spid="203" grpId="0" animBg="1"/>
      <p:bldP spid="204" grpId="0" animBg="1"/>
      <p:bldP spid="205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210" grpId="0" animBg="1"/>
      <p:bldP spid="211" grpId="0" animBg="1"/>
      <p:bldP spid="212" grpId="0" animBg="1"/>
      <p:bldP spid="213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218" grpId="0" animBg="1"/>
      <p:bldP spid="219" grpId="0" animBg="1"/>
      <p:bldP spid="220" grpId="0" animBg="1"/>
      <p:bldP spid="221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226" grpId="0" animBg="1"/>
      <p:bldP spid="227" grpId="0" animBg="1"/>
      <p:bldP spid="228" grpId="0" animBg="1"/>
      <p:bldP spid="229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46" grpId="0" animBg="1"/>
      <p:bldP spid="347" grpId="0" animBg="1"/>
      <p:bldP spid="348" grpId="0" animBg="1"/>
      <p:bldP spid="349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27" grpId="0" animBg="1"/>
      <p:bldP spid="328" grpId="0" animBg="1"/>
      <p:bldP spid="329" grpId="0" animBg="1"/>
      <p:bldP spid="330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11" grpId="0" animBg="1"/>
      <p:bldP spid="312" grpId="0" animBg="1"/>
      <p:bldP spid="313" grpId="0" animBg="1"/>
      <p:bldP spid="314" grpId="0" animBg="1"/>
      <p:bldP spid="300" grpId="0" animBg="1"/>
      <p:bldP spid="301" grpId="0" animBg="1"/>
      <p:bldP spid="302" grpId="0" animBg="1"/>
      <p:bldP spid="302" grpId="1" animBg="1"/>
      <p:bldP spid="303" grpId="0" animBg="1"/>
      <p:bldP spid="304" grpId="0" animBg="1"/>
      <p:bldP spid="305" grpId="0" animBg="1"/>
      <p:bldP spid="295" grpId="0" animBg="1"/>
      <p:bldP spid="296" grpId="0" animBg="1"/>
      <p:bldP spid="297" grpId="0" animBg="1"/>
      <p:bldP spid="29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6955" y="1179954"/>
            <a:ext cx="190980" cy="4286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VPR 7.0 Default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493394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  <a:p>
            <a:r>
              <a:rPr lang="en-CA" dirty="0" smtClean="0"/>
              <a:t>Connects to wire segment start points without distinguishing between wire types</a:t>
            </a:r>
          </a:p>
          <a:p>
            <a:endParaRPr lang="en-CA" dirty="0"/>
          </a:p>
          <a:p>
            <a:r>
              <a:rPr lang="en-CA" dirty="0" smtClean="0"/>
              <a:t>Connects </a:t>
            </a:r>
            <a:r>
              <a:rPr lang="en-CA" dirty="0" smtClean="0">
                <a:solidFill>
                  <a:srgbClr val="FF0000"/>
                </a:solidFill>
              </a:rPr>
              <a:t>tracks</a:t>
            </a:r>
            <a:r>
              <a:rPr lang="en-CA" dirty="0" smtClean="0"/>
              <a:t> using Wilton permutation function, with unidirectional legalization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D9D6-E583-4933-BC1C-02B07C30AF17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3041929"/>
              </p:ext>
            </p:extLst>
          </p:nvPr>
        </p:nvGraphicFramePr>
        <p:xfrm>
          <a:off x="5772149" y="1932462"/>
          <a:ext cx="6419851" cy="3969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0" y="-12368"/>
            <a:ext cx="3924300" cy="414854"/>
            <a:chOff x="9017000" y="0"/>
            <a:chExt cx="3924300" cy="414854"/>
          </a:xfrm>
        </p:grpSpPr>
        <p:sp>
          <p:nvSpPr>
            <p:cNvPr id="13" name="TextBox 12"/>
            <p:cNvSpPr txBox="1"/>
            <p:nvPr/>
          </p:nvSpPr>
          <p:spPr>
            <a:xfrm>
              <a:off x="9105900" y="45522"/>
              <a:ext cx="383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i="1" dirty="0" smtClean="0">
                  <a:latin typeface="Georgia" panose="02040502050405020303" pitchFamily="18" charset="0"/>
                </a:rPr>
                <a:t>  Complex Interconnect</a:t>
              </a:r>
              <a:endParaRPr lang="en-US" b="1" i="1" dirty="0">
                <a:latin typeface="Georgia" panose="02040502050405020303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017000" y="0"/>
              <a:ext cx="3175000" cy="4148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813069" y="370542"/>
            <a:ext cx="3540731" cy="1287078"/>
            <a:chOff x="452626" y="2312479"/>
            <a:chExt cx="3540731" cy="1287078"/>
          </a:xfrm>
        </p:grpSpPr>
        <p:grpSp>
          <p:nvGrpSpPr>
            <p:cNvPr id="16" name="Group 15"/>
            <p:cNvGrpSpPr/>
            <p:nvPr/>
          </p:nvGrpSpPr>
          <p:grpSpPr>
            <a:xfrm>
              <a:off x="1362075" y="2312479"/>
              <a:ext cx="2631282" cy="1205421"/>
              <a:chOff x="1362075" y="2312479"/>
              <a:chExt cx="2631282" cy="1205421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62075" y="2312479"/>
                <a:ext cx="1619250" cy="657225"/>
              </a:xfrm>
              <a:prstGeom prst="rect">
                <a:avLst/>
              </a:prstGeom>
            </p:spPr>
          </p:pic>
          <p:sp>
            <p:nvSpPr>
              <p:cNvPr id="20" name="Right Arrow 19"/>
              <p:cNvSpPr/>
              <p:nvPr/>
            </p:nvSpPr>
            <p:spPr>
              <a:xfrm>
                <a:off x="1828800" y="3124200"/>
                <a:ext cx="1152525" cy="133350"/>
              </a:xfrm>
              <a:prstGeom prst="right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ight Arrow 20"/>
              <p:cNvSpPr/>
              <p:nvPr/>
            </p:nvSpPr>
            <p:spPr>
              <a:xfrm>
                <a:off x="1828800" y="3384550"/>
                <a:ext cx="1152525" cy="133350"/>
              </a:xfrm>
              <a:prstGeom prst="right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>
                <a:off x="1924050" y="2933700"/>
                <a:ext cx="0" cy="225425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2133600" y="2933700"/>
                <a:ext cx="0" cy="48895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ight Arrow 23"/>
              <p:cNvSpPr/>
              <p:nvPr/>
            </p:nvSpPr>
            <p:spPr>
              <a:xfrm>
                <a:off x="3454401" y="3124200"/>
                <a:ext cx="538956" cy="133350"/>
              </a:xfrm>
              <a:prstGeom prst="right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ight Arrow 24"/>
              <p:cNvSpPr/>
              <p:nvPr/>
            </p:nvSpPr>
            <p:spPr>
              <a:xfrm>
                <a:off x="3454400" y="3384550"/>
                <a:ext cx="538956" cy="133350"/>
              </a:xfrm>
              <a:prstGeom prst="right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 flipV="1">
                <a:off x="2981325" y="3382932"/>
                <a:ext cx="297419" cy="6829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2981325" y="3190875"/>
                <a:ext cx="297419" cy="6667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455802" y="3022501"/>
              <a:ext cx="13906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400" i="1" dirty="0" smtClean="0">
                  <a:solidFill>
                    <a:schemeClr val="accent2">
                      <a:lumMod val="75000"/>
                    </a:schemeClr>
                  </a:solidFill>
                </a:rPr>
                <a:t>85%, L4</a:t>
              </a:r>
              <a:endParaRPr lang="en-US" sz="1400" i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2626" y="3291780"/>
              <a:ext cx="13906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400" i="1" dirty="0" smtClean="0">
                  <a:solidFill>
                    <a:srgbClr val="0070C0"/>
                  </a:solidFill>
                </a:rPr>
                <a:t>15%, global</a:t>
              </a:r>
              <a:endParaRPr lang="en-US" sz="1400" i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72989" y="2875548"/>
            <a:ext cx="5510464" cy="369332"/>
            <a:chOff x="6472989" y="2875548"/>
            <a:chExt cx="5510464" cy="36933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6472989" y="3188368"/>
              <a:ext cx="5510464" cy="0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557211" y="2875548"/>
              <a:ext cx="29368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i="1" dirty="0" smtClean="0">
                  <a:solidFill>
                    <a:schemeClr val="accent2">
                      <a:lumMod val="75000"/>
                    </a:schemeClr>
                  </a:solidFill>
                </a:rPr>
                <a:t>Only semi-global layer wires</a:t>
              </a:r>
              <a:endParaRPr lang="en-US" i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268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674" y="344757"/>
            <a:ext cx="10515600" cy="1325563"/>
          </a:xfrm>
        </p:spPr>
        <p:txBody>
          <a:bodyPr/>
          <a:lstStyle/>
          <a:p>
            <a:r>
              <a:rPr lang="en-CA" dirty="0" smtClean="0"/>
              <a:t>(1) On-CB, Off-CB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44807" cy="4351338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Regular and fast wires form </a:t>
            </a:r>
            <a:r>
              <a:rPr lang="en-CA" b="1" dirty="0" smtClean="0"/>
              <a:t>distinct</a:t>
            </a:r>
            <a:r>
              <a:rPr lang="en-CA" dirty="0" smtClean="0"/>
              <a:t> </a:t>
            </a:r>
            <a:r>
              <a:rPr lang="en-CA" dirty="0" smtClean="0"/>
              <a:t>routing networks</a:t>
            </a:r>
          </a:p>
          <a:p>
            <a:pPr lvl="1"/>
            <a:r>
              <a:rPr lang="en-CA" dirty="0" smtClean="0"/>
              <a:t>Used in previous published studies</a:t>
            </a:r>
          </a:p>
          <a:p>
            <a:pPr lvl="1"/>
            <a:endParaRPr lang="en-CA" dirty="0"/>
          </a:p>
          <a:p>
            <a:r>
              <a:rPr lang="en-CA" dirty="0" smtClean="0">
                <a:solidFill>
                  <a:srgbClr val="FF0000"/>
                </a:solidFill>
              </a:rPr>
              <a:t>Worse delay </a:t>
            </a:r>
            <a:r>
              <a:rPr lang="en-CA" dirty="0" smtClean="0"/>
              <a:t>than VPR default (Wilton over all wires)</a:t>
            </a:r>
            <a:endParaRPr lang="en-CA" dirty="0" smtClean="0"/>
          </a:p>
          <a:p>
            <a:endParaRPr lang="en-CA" dirty="0"/>
          </a:p>
          <a:p>
            <a:r>
              <a:rPr lang="en-CA" dirty="0" smtClean="0"/>
              <a:t>Deep via stack restrictions </a:t>
            </a:r>
            <a:r>
              <a:rPr lang="en-CA" dirty="0" smtClean="0">
                <a:sym typeface="Wingdings" panose="05000000000000000000" pitchFamily="2" charset="2"/>
              </a:rPr>
              <a:t> global wires too hard to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D9D6-E583-4933-BC1C-02B07C30AF17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4887371"/>
              </p:ext>
            </p:extLst>
          </p:nvPr>
        </p:nvGraphicFramePr>
        <p:xfrm>
          <a:off x="5772149" y="1932462"/>
          <a:ext cx="6419851" cy="3969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7813069" y="370542"/>
            <a:ext cx="3540731" cy="1287078"/>
            <a:chOff x="452626" y="2312479"/>
            <a:chExt cx="3540731" cy="1287078"/>
          </a:xfrm>
        </p:grpSpPr>
        <p:grpSp>
          <p:nvGrpSpPr>
            <p:cNvPr id="9" name="Group 8"/>
            <p:cNvGrpSpPr/>
            <p:nvPr/>
          </p:nvGrpSpPr>
          <p:grpSpPr>
            <a:xfrm>
              <a:off x="1362075" y="2312479"/>
              <a:ext cx="2631282" cy="1205421"/>
              <a:chOff x="1362075" y="2312479"/>
              <a:chExt cx="2631282" cy="120542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62075" y="2312479"/>
                <a:ext cx="1619250" cy="657225"/>
              </a:xfrm>
              <a:prstGeom prst="rect">
                <a:avLst/>
              </a:prstGeom>
            </p:spPr>
          </p:pic>
          <p:sp>
            <p:nvSpPr>
              <p:cNvPr id="13" name="Right Arrow 12"/>
              <p:cNvSpPr/>
              <p:nvPr/>
            </p:nvSpPr>
            <p:spPr>
              <a:xfrm>
                <a:off x="1828800" y="3124200"/>
                <a:ext cx="1152525" cy="133350"/>
              </a:xfrm>
              <a:prstGeom prst="right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Arrow 13"/>
              <p:cNvSpPr/>
              <p:nvPr/>
            </p:nvSpPr>
            <p:spPr>
              <a:xfrm>
                <a:off x="1828800" y="3384550"/>
                <a:ext cx="1152525" cy="133350"/>
              </a:xfrm>
              <a:prstGeom prst="right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>
                <a:off x="1924050" y="2933700"/>
                <a:ext cx="0" cy="225425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2133600" y="2933700"/>
                <a:ext cx="0" cy="48895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ight Arrow 16"/>
              <p:cNvSpPr/>
              <p:nvPr/>
            </p:nvSpPr>
            <p:spPr>
              <a:xfrm>
                <a:off x="3454401" y="3124200"/>
                <a:ext cx="538956" cy="133350"/>
              </a:xfrm>
              <a:prstGeom prst="right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ight Arrow 17"/>
              <p:cNvSpPr/>
              <p:nvPr/>
            </p:nvSpPr>
            <p:spPr>
              <a:xfrm>
                <a:off x="3454400" y="3384550"/>
                <a:ext cx="538956" cy="133350"/>
              </a:xfrm>
              <a:prstGeom prst="right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>
                <a:off x="2981325" y="3451225"/>
                <a:ext cx="47307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2981325" y="3190875"/>
                <a:ext cx="47307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455802" y="3022501"/>
              <a:ext cx="13906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400" i="1" dirty="0" smtClean="0">
                  <a:solidFill>
                    <a:schemeClr val="accent2">
                      <a:lumMod val="75000"/>
                    </a:schemeClr>
                  </a:solidFill>
                </a:rPr>
                <a:t>85%, L4</a:t>
              </a:r>
              <a:endParaRPr lang="en-US" sz="1400" i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2626" y="3291780"/>
              <a:ext cx="13906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400" i="1" dirty="0" smtClean="0">
                  <a:solidFill>
                    <a:srgbClr val="0070C0"/>
                  </a:solidFill>
                </a:rPr>
                <a:t>15%, global</a:t>
              </a:r>
              <a:endParaRPr lang="en-US" sz="1400" i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0" y="-12368"/>
            <a:ext cx="3924300" cy="414854"/>
            <a:chOff x="9017000" y="0"/>
            <a:chExt cx="3924300" cy="414854"/>
          </a:xfrm>
        </p:grpSpPr>
        <p:sp>
          <p:nvSpPr>
            <p:cNvPr id="26" name="TextBox 25"/>
            <p:cNvSpPr txBox="1"/>
            <p:nvPr/>
          </p:nvSpPr>
          <p:spPr>
            <a:xfrm>
              <a:off x="9105900" y="45522"/>
              <a:ext cx="383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i="1" dirty="0" smtClean="0">
                  <a:latin typeface="Georgia" panose="02040502050405020303" pitchFamily="18" charset="0"/>
                </a:rPr>
                <a:t>  Complex Interconnect</a:t>
              </a:r>
              <a:endParaRPr lang="en-US" b="1" i="1" dirty="0">
                <a:latin typeface="Georgia" panose="02040502050405020303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017000" y="0"/>
              <a:ext cx="3175000" cy="4148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5" grpId="0" uiExpand="1">
        <p:bldSub>
          <a:bldChart bld="series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(2) On-CB, Off-SB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55824" cy="4351338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On-CB </a:t>
            </a:r>
            <a:r>
              <a:rPr lang="en-CA" dirty="0" smtClean="0">
                <a:sym typeface="Wingdings" panose="05000000000000000000" pitchFamily="2" charset="2"/>
              </a:rPr>
              <a:t> every output pin is guaranteed a connection to fast routing</a:t>
            </a:r>
          </a:p>
          <a:p>
            <a:endParaRPr lang="en-CA" dirty="0">
              <a:sym typeface="Wingdings" panose="05000000000000000000" pitchFamily="2" charset="2"/>
            </a:endParaRPr>
          </a:p>
          <a:p>
            <a:r>
              <a:rPr lang="en-CA" b="1" dirty="0" smtClean="0">
                <a:sym typeface="Wingdings" panose="05000000000000000000" pitchFamily="2" charset="2"/>
              </a:rPr>
              <a:t>Off-SB</a:t>
            </a:r>
            <a:r>
              <a:rPr lang="en-CA" dirty="0" smtClean="0">
                <a:sym typeface="Wingdings" panose="05000000000000000000" pitchFamily="2" charset="2"/>
              </a:rPr>
              <a:t>  increased routing flexibility compensates for decreased flexibility from deep via stacks</a:t>
            </a:r>
          </a:p>
          <a:p>
            <a:endParaRPr lang="en-CA" dirty="0">
              <a:sym typeface="Wingdings" panose="05000000000000000000" pitchFamily="2" charset="2"/>
            </a:endParaRPr>
          </a:p>
          <a:p>
            <a:r>
              <a:rPr lang="en-CA" dirty="0" smtClean="0">
                <a:sym typeface="Wingdings" panose="05000000000000000000" pitchFamily="2" charset="2"/>
              </a:rPr>
              <a:t>Routing delay improved by      5-11%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D9D6-E583-4933-BC1C-02B07C30AF17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0664842"/>
              </p:ext>
            </p:extLst>
          </p:nvPr>
        </p:nvGraphicFramePr>
        <p:xfrm>
          <a:off x="5772149" y="1932462"/>
          <a:ext cx="6419851" cy="3969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7843723" y="365125"/>
            <a:ext cx="3510077" cy="1287353"/>
            <a:chOff x="3901564" y="2312479"/>
            <a:chExt cx="3510077" cy="1287353"/>
          </a:xfrm>
        </p:grpSpPr>
        <p:grpSp>
          <p:nvGrpSpPr>
            <p:cNvPr id="9" name="Group 8"/>
            <p:cNvGrpSpPr/>
            <p:nvPr/>
          </p:nvGrpSpPr>
          <p:grpSpPr>
            <a:xfrm>
              <a:off x="4780359" y="2312479"/>
              <a:ext cx="2631282" cy="1205421"/>
              <a:chOff x="4780359" y="2312479"/>
              <a:chExt cx="2631282" cy="120542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80359" y="2312479"/>
                <a:ext cx="1619250" cy="657225"/>
              </a:xfrm>
              <a:prstGeom prst="rect">
                <a:avLst/>
              </a:prstGeom>
            </p:spPr>
          </p:pic>
          <p:sp>
            <p:nvSpPr>
              <p:cNvPr id="13" name="Right Arrow 12"/>
              <p:cNvSpPr/>
              <p:nvPr/>
            </p:nvSpPr>
            <p:spPr>
              <a:xfrm>
                <a:off x="5247084" y="3124200"/>
                <a:ext cx="1152525" cy="133350"/>
              </a:xfrm>
              <a:prstGeom prst="right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Arrow 13"/>
              <p:cNvSpPr/>
              <p:nvPr/>
            </p:nvSpPr>
            <p:spPr>
              <a:xfrm>
                <a:off x="5247084" y="3384550"/>
                <a:ext cx="1152525" cy="133350"/>
              </a:xfrm>
              <a:prstGeom prst="right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>
                <a:off x="5342334" y="2933700"/>
                <a:ext cx="0" cy="225425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6" name="Right Arrow 15"/>
              <p:cNvSpPr/>
              <p:nvPr/>
            </p:nvSpPr>
            <p:spPr>
              <a:xfrm>
                <a:off x="6872685" y="3124200"/>
                <a:ext cx="538956" cy="133350"/>
              </a:xfrm>
              <a:prstGeom prst="right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ight Arrow 16"/>
              <p:cNvSpPr/>
              <p:nvPr/>
            </p:nvSpPr>
            <p:spPr>
              <a:xfrm>
                <a:off x="6872684" y="3384550"/>
                <a:ext cx="538956" cy="133350"/>
              </a:xfrm>
              <a:prstGeom prst="right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>
                <a:off x="6399609" y="3451225"/>
                <a:ext cx="47307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6399609" y="3190875"/>
                <a:ext cx="47307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5572125" y="2933700"/>
                <a:ext cx="0" cy="48895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stCxn id="14" idx="3"/>
                <a:endCxn id="16" idx="1"/>
              </p:cNvCxnSpPr>
              <p:nvPr/>
            </p:nvCxnSpPr>
            <p:spPr>
              <a:xfrm flipV="1">
                <a:off x="6399609" y="3190875"/>
                <a:ext cx="473076" cy="26035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3904740" y="3022776"/>
              <a:ext cx="13906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400" i="1" dirty="0" smtClean="0">
                  <a:solidFill>
                    <a:schemeClr val="accent2">
                      <a:lumMod val="75000"/>
                    </a:schemeClr>
                  </a:solidFill>
                </a:rPr>
                <a:t>85%, L4</a:t>
              </a:r>
              <a:endParaRPr lang="en-US" sz="1400" i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01564" y="3292055"/>
              <a:ext cx="13906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400" i="1" dirty="0" smtClean="0">
                  <a:solidFill>
                    <a:srgbClr val="0070C0"/>
                  </a:solidFill>
                </a:rPr>
                <a:t>15%, global</a:t>
              </a:r>
              <a:endParaRPr lang="en-US" sz="1400" i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0" y="-12368"/>
            <a:ext cx="3924300" cy="414854"/>
            <a:chOff x="9017000" y="0"/>
            <a:chExt cx="3924300" cy="414854"/>
          </a:xfrm>
        </p:grpSpPr>
        <p:sp>
          <p:nvSpPr>
            <p:cNvPr id="23" name="TextBox 22"/>
            <p:cNvSpPr txBox="1"/>
            <p:nvPr/>
          </p:nvSpPr>
          <p:spPr>
            <a:xfrm>
              <a:off x="9105900" y="45522"/>
              <a:ext cx="383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i="1" dirty="0" smtClean="0">
                  <a:latin typeface="Georgia" panose="02040502050405020303" pitchFamily="18" charset="0"/>
                </a:rPr>
                <a:t>  Complex Interconnect</a:t>
              </a:r>
              <a:endParaRPr lang="en-US" b="1" i="1" dirty="0">
                <a:latin typeface="Georgia" panose="02040502050405020303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017000" y="0"/>
              <a:ext cx="3175000" cy="4148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905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5" grpId="0" uiExpand="1">
        <p:bldSub>
          <a:bldChart bld="series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Motivation – The Metal Stack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825625"/>
            <a:ext cx="5619864" cy="4351338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C00000"/>
                </a:solidFill>
              </a:rPr>
              <a:t>Poor wire RC scaling </a:t>
            </a:r>
            <a:r>
              <a:rPr lang="en-CA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more complex metal stack</a:t>
            </a:r>
            <a:endParaRPr lang="en-US" dirty="0">
              <a:solidFill>
                <a:srgbClr val="C00000"/>
              </a:solidFill>
            </a:endParaRPr>
          </a:p>
          <a:p>
            <a:endParaRPr lang="en-CA" dirty="0"/>
          </a:p>
          <a:p>
            <a:r>
              <a:rPr lang="en-CA" dirty="0" smtClean="0"/>
              <a:t>Lower layers:</a:t>
            </a:r>
          </a:p>
          <a:p>
            <a:pPr lvl="1"/>
            <a:r>
              <a:rPr lang="en-CA" dirty="0" smtClean="0"/>
              <a:t>Many wires, high RC delay</a:t>
            </a:r>
          </a:p>
          <a:p>
            <a:r>
              <a:rPr lang="en-CA" dirty="0" smtClean="0"/>
              <a:t>Upper layers:</a:t>
            </a:r>
          </a:p>
          <a:p>
            <a:pPr lvl="1"/>
            <a:r>
              <a:rPr lang="en-CA" dirty="0" smtClean="0"/>
              <a:t>Few wires, low RC delay</a:t>
            </a:r>
          </a:p>
          <a:p>
            <a:r>
              <a:rPr lang="en-CA" dirty="0" smtClean="0"/>
              <a:t>Connecting to upper layers:</a:t>
            </a:r>
          </a:p>
          <a:p>
            <a:pPr lvl="1"/>
            <a:r>
              <a:rPr lang="en-CA" dirty="0" smtClean="0"/>
              <a:t>Deep via stack</a:t>
            </a:r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D9D6-E583-4933-BC1C-02B07C30AF17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663" y="1785368"/>
            <a:ext cx="5122768" cy="35639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51663" y="5448300"/>
            <a:ext cx="5238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i="1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Intel 14nm Metal Stack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3924300" cy="414854"/>
            <a:chOff x="9017000" y="0"/>
            <a:chExt cx="3924300" cy="414854"/>
          </a:xfrm>
        </p:grpSpPr>
        <p:sp>
          <p:nvSpPr>
            <p:cNvPr id="13" name="TextBox 12"/>
            <p:cNvSpPr txBox="1"/>
            <p:nvPr/>
          </p:nvSpPr>
          <p:spPr>
            <a:xfrm>
              <a:off x="9105900" y="45522"/>
              <a:ext cx="383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i="1" dirty="0" smtClean="0">
                  <a:latin typeface="Georgia" panose="02040502050405020303" pitchFamily="18" charset="0"/>
                </a:rPr>
                <a:t>          Introduction</a:t>
              </a:r>
              <a:endParaRPr lang="en-US" b="1" i="1" dirty="0">
                <a:latin typeface="Georgia" panose="02040502050405020303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017000" y="0"/>
              <a:ext cx="3175000" cy="4148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/>
          <p:cNvSpPr/>
          <p:nvPr/>
        </p:nvSpPr>
        <p:spPr>
          <a:xfrm>
            <a:off x="5775924" y="1785368"/>
            <a:ext cx="5514376" cy="15446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 w="38100">
                <a:solidFill>
                  <a:srgbClr val="00B0F0"/>
                </a:solidFill>
              </a:ln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13793" y="4490113"/>
            <a:ext cx="5514376" cy="621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 w="38100">
                <a:solidFill>
                  <a:srgbClr val="00B0F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692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(3) On-CB, Off-CB/SB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44807" cy="4351338"/>
          </a:xfrm>
        </p:spPr>
        <p:txBody>
          <a:bodyPr/>
          <a:lstStyle/>
          <a:p>
            <a:r>
              <a:rPr lang="en-CA" dirty="0" smtClean="0"/>
              <a:t>Global wires driving switch blocks AND connection blocks adds a small amount of extra routing </a:t>
            </a:r>
            <a:r>
              <a:rPr lang="en-CA" dirty="0" smtClean="0"/>
              <a:t>flexibility</a:t>
            </a:r>
          </a:p>
          <a:p>
            <a:endParaRPr lang="en-CA" dirty="0"/>
          </a:p>
          <a:p>
            <a:r>
              <a:rPr lang="en-CA" dirty="0" smtClean="0"/>
              <a:t>More switches, but not much gain</a:t>
            </a: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D9D6-E583-4933-BC1C-02B07C30AF17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9816466"/>
              </p:ext>
            </p:extLst>
          </p:nvPr>
        </p:nvGraphicFramePr>
        <p:xfrm>
          <a:off x="5772149" y="1932462"/>
          <a:ext cx="6419851" cy="3969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7826959" y="362716"/>
            <a:ext cx="3526841" cy="1294904"/>
            <a:chOff x="7449947" y="2312479"/>
            <a:chExt cx="3526841" cy="1294904"/>
          </a:xfrm>
        </p:grpSpPr>
        <p:grpSp>
          <p:nvGrpSpPr>
            <p:cNvPr id="9" name="Group 8"/>
            <p:cNvGrpSpPr/>
            <p:nvPr/>
          </p:nvGrpSpPr>
          <p:grpSpPr>
            <a:xfrm>
              <a:off x="8345506" y="2312479"/>
              <a:ext cx="2631282" cy="1205421"/>
              <a:chOff x="8345506" y="2312479"/>
              <a:chExt cx="2631282" cy="120542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45506" y="2312479"/>
                <a:ext cx="1619250" cy="657225"/>
              </a:xfrm>
              <a:prstGeom prst="rect">
                <a:avLst/>
              </a:prstGeom>
            </p:spPr>
          </p:pic>
          <p:sp>
            <p:nvSpPr>
              <p:cNvPr id="13" name="Right Arrow 12"/>
              <p:cNvSpPr/>
              <p:nvPr/>
            </p:nvSpPr>
            <p:spPr>
              <a:xfrm>
                <a:off x="8812231" y="3124200"/>
                <a:ext cx="1152525" cy="133350"/>
              </a:xfrm>
              <a:prstGeom prst="right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Arrow 13"/>
              <p:cNvSpPr/>
              <p:nvPr/>
            </p:nvSpPr>
            <p:spPr>
              <a:xfrm>
                <a:off x="8812231" y="3384550"/>
                <a:ext cx="1152525" cy="133350"/>
              </a:xfrm>
              <a:prstGeom prst="right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>
                <a:off x="8907481" y="2933700"/>
                <a:ext cx="0" cy="225425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6" name="Right Arrow 15"/>
              <p:cNvSpPr/>
              <p:nvPr/>
            </p:nvSpPr>
            <p:spPr>
              <a:xfrm>
                <a:off x="10437832" y="3124200"/>
                <a:ext cx="538956" cy="133350"/>
              </a:xfrm>
              <a:prstGeom prst="right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ight Arrow 16"/>
              <p:cNvSpPr/>
              <p:nvPr/>
            </p:nvSpPr>
            <p:spPr>
              <a:xfrm>
                <a:off x="10437831" y="3384550"/>
                <a:ext cx="538956" cy="133350"/>
              </a:xfrm>
              <a:prstGeom prst="right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>
                <a:off x="9964756" y="3451225"/>
                <a:ext cx="47307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9964756" y="3190875"/>
                <a:ext cx="47307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stCxn id="14" idx="3"/>
                <a:endCxn id="16" idx="1"/>
              </p:cNvCxnSpPr>
              <p:nvPr/>
            </p:nvCxnSpPr>
            <p:spPr>
              <a:xfrm flipV="1">
                <a:off x="9964756" y="3190875"/>
                <a:ext cx="473076" cy="26035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9142431" y="2932113"/>
                <a:ext cx="0" cy="48895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7453123" y="3030327"/>
              <a:ext cx="13906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400" i="1" dirty="0" smtClean="0">
                  <a:solidFill>
                    <a:schemeClr val="accent2">
                      <a:lumMod val="75000"/>
                    </a:schemeClr>
                  </a:solidFill>
                </a:rPr>
                <a:t>85%, L4</a:t>
              </a:r>
              <a:endParaRPr lang="en-US" sz="1400" i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449947" y="3299606"/>
              <a:ext cx="13906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400" i="1" dirty="0" smtClean="0">
                  <a:solidFill>
                    <a:srgbClr val="0070C0"/>
                  </a:solidFill>
                </a:rPr>
                <a:t>15%, global</a:t>
              </a:r>
              <a:endParaRPr lang="en-US" sz="1400" i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0" y="-12368"/>
            <a:ext cx="3924300" cy="414854"/>
            <a:chOff x="9017000" y="0"/>
            <a:chExt cx="3924300" cy="414854"/>
          </a:xfrm>
        </p:grpSpPr>
        <p:sp>
          <p:nvSpPr>
            <p:cNvPr id="23" name="TextBox 22"/>
            <p:cNvSpPr txBox="1"/>
            <p:nvPr/>
          </p:nvSpPr>
          <p:spPr>
            <a:xfrm>
              <a:off x="9105900" y="45522"/>
              <a:ext cx="383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i="1" dirty="0" smtClean="0">
                  <a:latin typeface="Georgia" panose="02040502050405020303" pitchFamily="18" charset="0"/>
                </a:rPr>
                <a:t>  Complex Interconnect</a:t>
              </a:r>
              <a:endParaRPr lang="en-US" b="1" i="1" dirty="0">
                <a:latin typeface="Georgia" panose="02040502050405020303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017000" y="0"/>
              <a:ext cx="3175000" cy="4148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24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(4) On-SB, Off-SB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88875" cy="4351338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Connect </a:t>
            </a:r>
            <a:r>
              <a:rPr lang="en-CA" dirty="0" smtClean="0"/>
              <a:t>to global-layer wires exclusively through regular </a:t>
            </a:r>
            <a:r>
              <a:rPr lang="en-CA" dirty="0" smtClean="0"/>
              <a:t>routing wires</a:t>
            </a:r>
          </a:p>
          <a:p>
            <a:r>
              <a:rPr lang="en-CA" dirty="0"/>
              <a:t>I</a:t>
            </a:r>
            <a:r>
              <a:rPr lang="en-CA" dirty="0" smtClean="0"/>
              <a:t>mproves </a:t>
            </a:r>
            <a:r>
              <a:rPr lang="en-CA" dirty="0" smtClean="0"/>
              <a:t>the delay of </a:t>
            </a:r>
            <a:r>
              <a:rPr lang="en-CA" b="1" dirty="0" smtClean="0"/>
              <a:t>long wire</a:t>
            </a:r>
            <a:r>
              <a:rPr lang="en-CA" dirty="0" smtClean="0"/>
              <a:t> segments</a:t>
            </a:r>
          </a:p>
          <a:p>
            <a:pPr lvl="1"/>
            <a:r>
              <a:rPr lang="en-CA" dirty="0" smtClean="0"/>
              <a:t>Driving long global wires from regular routing adds much-needed flexibility</a:t>
            </a:r>
          </a:p>
          <a:p>
            <a:pPr lvl="1"/>
            <a:endParaRPr lang="en-CA" dirty="0"/>
          </a:p>
          <a:p>
            <a:r>
              <a:rPr lang="en-CA" dirty="0" smtClean="0"/>
              <a:t>Long global-layer wire delay improved by 14%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D9D6-E583-4933-BC1C-02B07C30AF17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1903357"/>
              </p:ext>
            </p:extLst>
          </p:nvPr>
        </p:nvGraphicFramePr>
        <p:xfrm>
          <a:off x="5772149" y="1932462"/>
          <a:ext cx="6419851" cy="3969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0" y="-12368"/>
            <a:ext cx="3924300" cy="414854"/>
            <a:chOff x="9017000" y="0"/>
            <a:chExt cx="3924300" cy="414854"/>
          </a:xfrm>
        </p:grpSpPr>
        <p:sp>
          <p:nvSpPr>
            <p:cNvPr id="29" name="TextBox 28"/>
            <p:cNvSpPr txBox="1"/>
            <p:nvPr/>
          </p:nvSpPr>
          <p:spPr>
            <a:xfrm>
              <a:off x="9105900" y="45522"/>
              <a:ext cx="383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i="1" dirty="0" smtClean="0">
                  <a:latin typeface="Georgia" panose="02040502050405020303" pitchFamily="18" charset="0"/>
                </a:rPr>
                <a:t>  Complex Interconnect</a:t>
              </a:r>
              <a:endParaRPr lang="en-US" b="1" i="1" dirty="0">
                <a:latin typeface="Georgia" panose="02040502050405020303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017000" y="0"/>
              <a:ext cx="3175000" cy="4148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813198" y="421037"/>
            <a:ext cx="3540602" cy="1285012"/>
            <a:chOff x="2072005" y="4401628"/>
            <a:chExt cx="3540602" cy="1285012"/>
          </a:xfrm>
        </p:grpSpPr>
        <p:grpSp>
          <p:nvGrpSpPr>
            <p:cNvPr id="32" name="Group 31"/>
            <p:cNvGrpSpPr/>
            <p:nvPr/>
          </p:nvGrpSpPr>
          <p:grpSpPr>
            <a:xfrm>
              <a:off x="2981325" y="4401628"/>
              <a:ext cx="2631282" cy="1200087"/>
              <a:chOff x="2981325" y="4401628"/>
              <a:chExt cx="2631282" cy="1200087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81325" y="4401628"/>
                <a:ext cx="1619250" cy="657225"/>
              </a:xfrm>
              <a:prstGeom prst="rect">
                <a:avLst/>
              </a:prstGeom>
            </p:spPr>
          </p:pic>
          <p:sp>
            <p:nvSpPr>
              <p:cNvPr id="36" name="Right Arrow 35"/>
              <p:cNvSpPr/>
              <p:nvPr/>
            </p:nvSpPr>
            <p:spPr>
              <a:xfrm>
                <a:off x="3448050" y="5213349"/>
                <a:ext cx="1152525" cy="133350"/>
              </a:xfrm>
              <a:prstGeom prst="right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Arrow Connector 36"/>
              <p:cNvCxnSpPr/>
              <p:nvPr/>
            </p:nvCxnSpPr>
            <p:spPr>
              <a:xfrm>
                <a:off x="3543300" y="5022849"/>
                <a:ext cx="0" cy="225425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8" name="Right Arrow 37"/>
              <p:cNvSpPr/>
              <p:nvPr/>
            </p:nvSpPr>
            <p:spPr>
              <a:xfrm>
                <a:off x="5073651" y="5213349"/>
                <a:ext cx="538956" cy="133350"/>
              </a:xfrm>
              <a:prstGeom prst="right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ight Arrow 38"/>
              <p:cNvSpPr/>
              <p:nvPr/>
            </p:nvSpPr>
            <p:spPr>
              <a:xfrm>
                <a:off x="3448049" y="5464172"/>
                <a:ext cx="1152525" cy="133350"/>
              </a:xfrm>
              <a:prstGeom prst="right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ight Arrow 39"/>
              <p:cNvSpPr/>
              <p:nvPr/>
            </p:nvSpPr>
            <p:spPr>
              <a:xfrm>
                <a:off x="5073650" y="5468365"/>
                <a:ext cx="538956" cy="13335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Arrow Connector 40"/>
              <p:cNvCxnSpPr>
                <a:stCxn id="39" idx="3"/>
                <a:endCxn id="40" idx="1"/>
              </p:cNvCxnSpPr>
              <p:nvPr/>
            </p:nvCxnSpPr>
            <p:spPr>
              <a:xfrm>
                <a:off x="4600574" y="5530847"/>
                <a:ext cx="473076" cy="419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>
                <a:stCxn id="39" idx="3"/>
                <a:endCxn id="38" idx="1"/>
              </p:cNvCxnSpPr>
              <p:nvPr/>
            </p:nvCxnSpPr>
            <p:spPr>
              <a:xfrm flipV="1">
                <a:off x="4600574" y="5280024"/>
                <a:ext cx="473077" cy="25082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>
                <a:endCxn id="38" idx="1"/>
              </p:cNvCxnSpPr>
              <p:nvPr/>
            </p:nvCxnSpPr>
            <p:spPr>
              <a:xfrm>
                <a:off x="4591446" y="5277646"/>
                <a:ext cx="482205" cy="237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>
                <a:stCxn id="36" idx="3"/>
                <a:endCxn id="40" idx="1"/>
              </p:cNvCxnSpPr>
              <p:nvPr/>
            </p:nvCxnSpPr>
            <p:spPr>
              <a:xfrm>
                <a:off x="4600575" y="5280024"/>
                <a:ext cx="473075" cy="25501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2075181" y="5115934"/>
              <a:ext cx="13906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400" i="1" dirty="0" smtClean="0">
                  <a:solidFill>
                    <a:schemeClr val="accent2">
                      <a:lumMod val="75000"/>
                    </a:schemeClr>
                  </a:solidFill>
                </a:rPr>
                <a:t>85%, L4</a:t>
              </a:r>
              <a:endParaRPr lang="en-US" sz="1400" i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072005" y="5378863"/>
              <a:ext cx="13906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400" i="1" dirty="0" smtClean="0">
                  <a:solidFill>
                    <a:srgbClr val="0070C0"/>
                  </a:solidFill>
                </a:rPr>
                <a:t>15%, global</a:t>
              </a:r>
              <a:endParaRPr lang="en-US" sz="1400" i="1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8" name="Straight Arrow Connector 7"/>
          <p:cNvCxnSpPr/>
          <p:nvPr/>
        </p:nvCxnSpPr>
        <p:spPr>
          <a:xfrm flipV="1">
            <a:off x="11501718" y="3227294"/>
            <a:ext cx="0" cy="1093694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47931" y="3514164"/>
            <a:ext cx="779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14%</a:t>
            </a:r>
          </a:p>
          <a:p>
            <a:pPr algn="ctr"/>
            <a:r>
              <a:rPr lang="en-CA" dirty="0" smtClean="0"/>
              <a:t>delay</a:t>
            </a:r>
          </a:p>
          <a:p>
            <a:pPr algn="ctr"/>
            <a:r>
              <a:rPr lang="en-CA" dirty="0" smtClean="0"/>
              <a:t>red.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3220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5" grpId="0" uiExpand="1">
        <p:bldSub>
          <a:bldChart bld="series" animBg="0"/>
        </p:bldSub>
      </p:bldGraphic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(5) On-CB/SB, Off-CB/SB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33949" cy="4351338"/>
          </a:xfrm>
        </p:spPr>
        <p:txBody>
          <a:bodyPr/>
          <a:lstStyle/>
          <a:p>
            <a:r>
              <a:rPr lang="en-CA" dirty="0" smtClean="0"/>
              <a:t>Little improvement over previous topologies for all global wire segments lengths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Connection blocks add little routing flexibility to fast wiring </a:t>
            </a:r>
            <a:r>
              <a:rPr lang="en-CA" dirty="0" smtClean="0"/>
              <a:t>given deep </a:t>
            </a:r>
            <a:r>
              <a:rPr lang="en-CA" dirty="0" smtClean="0"/>
              <a:t>via stack restrictions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D9D6-E583-4933-BC1C-02B07C30AF17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4076962"/>
              </p:ext>
            </p:extLst>
          </p:nvPr>
        </p:nvGraphicFramePr>
        <p:xfrm>
          <a:off x="5772149" y="1932462"/>
          <a:ext cx="6419851" cy="3969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0" y="-12368"/>
            <a:ext cx="3924300" cy="414854"/>
            <a:chOff x="9017000" y="0"/>
            <a:chExt cx="3924300" cy="414854"/>
          </a:xfrm>
        </p:grpSpPr>
        <p:sp>
          <p:nvSpPr>
            <p:cNvPr id="30" name="TextBox 29"/>
            <p:cNvSpPr txBox="1"/>
            <p:nvPr/>
          </p:nvSpPr>
          <p:spPr>
            <a:xfrm>
              <a:off x="9105900" y="45522"/>
              <a:ext cx="383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i="1" dirty="0" smtClean="0">
                  <a:latin typeface="Georgia" panose="02040502050405020303" pitchFamily="18" charset="0"/>
                </a:rPr>
                <a:t>  Complex Interconnect</a:t>
              </a:r>
              <a:endParaRPr lang="en-US" b="1" i="1" dirty="0">
                <a:latin typeface="Georgia" panose="02040502050405020303" pitchFamily="18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017000" y="0"/>
              <a:ext cx="3175000" cy="4148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814652" y="420190"/>
            <a:ext cx="3540602" cy="1285012"/>
            <a:chOff x="7930764" y="405676"/>
            <a:chExt cx="3540602" cy="1285012"/>
          </a:xfrm>
        </p:grpSpPr>
        <p:grpSp>
          <p:nvGrpSpPr>
            <p:cNvPr id="32" name="Group 31"/>
            <p:cNvGrpSpPr/>
            <p:nvPr/>
          </p:nvGrpSpPr>
          <p:grpSpPr>
            <a:xfrm>
              <a:off x="7930764" y="405676"/>
              <a:ext cx="3540602" cy="1285012"/>
              <a:chOff x="2072005" y="4401628"/>
              <a:chExt cx="3540602" cy="1285012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2981325" y="4401628"/>
                <a:ext cx="2631282" cy="1200087"/>
                <a:chOff x="2981325" y="4401628"/>
                <a:chExt cx="2631282" cy="1200087"/>
              </a:xfrm>
            </p:grpSpPr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981325" y="4401628"/>
                  <a:ext cx="1619250" cy="657225"/>
                </a:xfrm>
                <a:prstGeom prst="rect">
                  <a:avLst/>
                </a:prstGeom>
              </p:spPr>
            </p:pic>
            <p:sp>
              <p:nvSpPr>
                <p:cNvPr id="37" name="Right Arrow 36"/>
                <p:cNvSpPr/>
                <p:nvPr/>
              </p:nvSpPr>
              <p:spPr>
                <a:xfrm>
                  <a:off x="3448050" y="5213349"/>
                  <a:ext cx="1152525" cy="133350"/>
                </a:xfrm>
                <a:prstGeom prst="rightArrow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Arrow Connector 37"/>
                <p:cNvCxnSpPr/>
                <p:nvPr/>
              </p:nvCxnSpPr>
              <p:spPr>
                <a:xfrm>
                  <a:off x="3543300" y="5022849"/>
                  <a:ext cx="0" cy="225425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39" name="Right Arrow 38"/>
                <p:cNvSpPr/>
                <p:nvPr/>
              </p:nvSpPr>
              <p:spPr>
                <a:xfrm>
                  <a:off x="5073651" y="5213349"/>
                  <a:ext cx="538956" cy="133350"/>
                </a:xfrm>
                <a:prstGeom prst="rightArrow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ight Arrow 39"/>
                <p:cNvSpPr/>
                <p:nvPr/>
              </p:nvSpPr>
              <p:spPr>
                <a:xfrm>
                  <a:off x="3448049" y="5464172"/>
                  <a:ext cx="1152525" cy="133350"/>
                </a:xfrm>
                <a:prstGeom prst="rightArrow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ight Arrow 40"/>
                <p:cNvSpPr/>
                <p:nvPr/>
              </p:nvSpPr>
              <p:spPr>
                <a:xfrm>
                  <a:off x="5073650" y="5468365"/>
                  <a:ext cx="538956" cy="133350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2" name="Straight Arrow Connector 41"/>
                <p:cNvCxnSpPr>
                  <a:stCxn id="40" idx="3"/>
                  <a:endCxn id="41" idx="1"/>
                </p:cNvCxnSpPr>
                <p:nvPr/>
              </p:nvCxnSpPr>
              <p:spPr>
                <a:xfrm>
                  <a:off x="4600574" y="5530847"/>
                  <a:ext cx="473076" cy="419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/>
                <p:cNvCxnSpPr>
                  <a:stCxn id="40" idx="3"/>
                  <a:endCxn id="39" idx="1"/>
                </p:cNvCxnSpPr>
                <p:nvPr/>
              </p:nvCxnSpPr>
              <p:spPr>
                <a:xfrm flipV="1">
                  <a:off x="4600574" y="5280024"/>
                  <a:ext cx="473077" cy="25082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/>
                <p:cNvCxnSpPr>
                  <a:endCxn id="39" idx="1"/>
                </p:cNvCxnSpPr>
                <p:nvPr/>
              </p:nvCxnSpPr>
              <p:spPr>
                <a:xfrm>
                  <a:off x="4591446" y="5277646"/>
                  <a:ext cx="482205" cy="237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/>
                <p:cNvCxnSpPr>
                  <a:stCxn id="37" idx="3"/>
                  <a:endCxn id="41" idx="1"/>
                </p:cNvCxnSpPr>
                <p:nvPr/>
              </p:nvCxnSpPr>
              <p:spPr>
                <a:xfrm>
                  <a:off x="4600575" y="5280024"/>
                  <a:ext cx="473075" cy="25501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" name="TextBox 33"/>
              <p:cNvSpPr txBox="1"/>
              <p:nvPr/>
            </p:nvSpPr>
            <p:spPr>
              <a:xfrm>
                <a:off x="2075181" y="5115934"/>
                <a:ext cx="13906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CA" sz="1400" i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85%, L4</a:t>
                </a:r>
                <a:endParaRPr lang="en-US" sz="1400" i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072005" y="5378863"/>
                <a:ext cx="13906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CA" sz="1400" i="1" dirty="0" smtClean="0">
                    <a:solidFill>
                      <a:srgbClr val="0070C0"/>
                    </a:solidFill>
                  </a:rPr>
                  <a:t>15%, global</a:t>
                </a:r>
                <a:endParaRPr lang="en-US" sz="1400" i="1" dirty="0">
                  <a:solidFill>
                    <a:srgbClr val="0070C0"/>
                  </a:solidFill>
                </a:endParaRPr>
              </a:p>
            </p:txBody>
          </p:sp>
        </p:grpSp>
        <p:cxnSp>
          <p:nvCxnSpPr>
            <p:cNvPr id="46" name="Straight Arrow Connector 45"/>
            <p:cNvCxnSpPr/>
            <p:nvPr/>
          </p:nvCxnSpPr>
          <p:spPr>
            <a:xfrm>
              <a:off x="9612250" y="1019228"/>
              <a:ext cx="0" cy="48895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460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5" grpId="0" uiExpand="1">
        <p:bldSub>
          <a:bldChart bld="series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63836" cy="1325563"/>
          </a:xfrm>
        </p:spPr>
        <p:txBody>
          <a:bodyPr>
            <a:normAutofit/>
          </a:bodyPr>
          <a:lstStyle/>
          <a:p>
            <a:r>
              <a:rPr lang="en-CA" sz="3200" dirty="0" smtClean="0"/>
              <a:t>Verifying </a:t>
            </a:r>
            <a:r>
              <a:rPr lang="en-CA" sz="3200" dirty="0" smtClean="0"/>
              <a:t>Results with Different </a:t>
            </a:r>
            <a:r>
              <a:rPr lang="en-CA" sz="3200" dirty="0" smtClean="0"/>
              <a:t>Logic Block Architecture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94300" cy="4351338"/>
          </a:xfrm>
        </p:spPr>
        <p:txBody>
          <a:bodyPr>
            <a:normAutofit/>
          </a:bodyPr>
          <a:lstStyle/>
          <a:p>
            <a:r>
              <a:rPr lang="en-CA" dirty="0" smtClean="0"/>
              <a:t>4-LUT logic block without input/output crossbars</a:t>
            </a:r>
          </a:p>
          <a:p>
            <a:r>
              <a:rPr lang="en-CA" dirty="0"/>
              <a:t>Trends similar to 6-LUT arch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 smtClean="0"/>
              <a:t>But lack of internal crossbars </a:t>
            </a:r>
            <a:r>
              <a:rPr lang="en-CA" dirty="0"/>
              <a:t>m</a:t>
            </a:r>
            <a:r>
              <a:rPr lang="en-CA" dirty="0" smtClean="0"/>
              <a:t>akes </a:t>
            </a:r>
            <a:r>
              <a:rPr lang="en-CA" b="1" dirty="0" smtClean="0"/>
              <a:t>switch block connections </a:t>
            </a:r>
            <a:r>
              <a:rPr lang="en-CA" dirty="0" smtClean="0"/>
              <a:t>between semi-global and global wires more important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D9D6-E583-4933-BC1C-02B07C30AF17}" type="slidenum">
              <a:rPr lang="en-US" smtClean="0"/>
              <a:t>23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12368"/>
            <a:ext cx="3924300" cy="414854"/>
            <a:chOff x="9017000" y="0"/>
            <a:chExt cx="3924300" cy="414854"/>
          </a:xfrm>
        </p:grpSpPr>
        <p:sp>
          <p:nvSpPr>
            <p:cNvPr id="6" name="TextBox 5"/>
            <p:cNvSpPr txBox="1"/>
            <p:nvPr/>
          </p:nvSpPr>
          <p:spPr>
            <a:xfrm>
              <a:off x="9105900" y="45522"/>
              <a:ext cx="383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i="1" dirty="0" smtClean="0">
                  <a:latin typeface="Georgia" panose="02040502050405020303" pitchFamily="18" charset="0"/>
                </a:rPr>
                <a:t>  Complex Interconnect</a:t>
              </a:r>
              <a:endParaRPr lang="en-US" b="1" i="1" dirty="0">
                <a:latin typeface="Georgia" panose="02040502050405020303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017000" y="0"/>
              <a:ext cx="3175000" cy="4148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5121362"/>
              </p:ext>
            </p:extLst>
          </p:nvPr>
        </p:nvGraphicFramePr>
        <p:xfrm>
          <a:off x="5892800" y="1825625"/>
          <a:ext cx="6299200" cy="4189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11501718" y="4195514"/>
            <a:ext cx="0" cy="546847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412072" y="4114831"/>
            <a:ext cx="779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13%</a:t>
            </a:r>
          </a:p>
          <a:p>
            <a:pPr algn="ctr"/>
            <a:r>
              <a:rPr lang="en-CA" dirty="0" smtClean="0"/>
              <a:t>delay</a:t>
            </a:r>
          </a:p>
          <a:p>
            <a:pPr algn="ctr"/>
            <a:r>
              <a:rPr lang="en-CA" dirty="0" smtClean="0"/>
              <a:t>red.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52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043" y="115655"/>
            <a:ext cx="10515600" cy="1325563"/>
          </a:xfrm>
        </p:spPr>
        <p:txBody>
          <a:bodyPr/>
          <a:lstStyle/>
          <a:p>
            <a:r>
              <a:rPr lang="en-CA" dirty="0" smtClean="0"/>
              <a:t>Complex Interconnect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1296437"/>
            <a:ext cx="10641805" cy="4830763"/>
          </a:xfrm>
        </p:spPr>
        <p:txBody>
          <a:bodyPr>
            <a:normAutofit fontScale="92500" lnSpcReduction="20000"/>
          </a:bodyPr>
          <a:lstStyle/>
          <a:p>
            <a:r>
              <a:rPr lang="en-CA" sz="2600" dirty="0" smtClean="0"/>
              <a:t>Short Global Layer Wires (L=4): </a:t>
            </a:r>
          </a:p>
          <a:p>
            <a:pPr lvl="1"/>
            <a:r>
              <a:rPr lang="en-CA" sz="2200" dirty="0" smtClean="0"/>
              <a:t>Drive from connection block </a:t>
            </a:r>
            <a:r>
              <a:rPr lang="en-CA" sz="2200" dirty="0" smtClean="0">
                <a:sym typeface="Wingdings" panose="05000000000000000000" pitchFamily="2" charset="2"/>
              </a:rPr>
              <a:t></a:t>
            </a:r>
            <a:r>
              <a:rPr lang="en-CA" sz="2200" dirty="0" smtClean="0"/>
              <a:t> immediate access to fast routing</a:t>
            </a:r>
          </a:p>
          <a:p>
            <a:pPr lvl="1"/>
            <a:r>
              <a:rPr lang="en-CA" sz="2200" dirty="0"/>
              <a:t>D</a:t>
            </a:r>
            <a:r>
              <a:rPr lang="en-CA" sz="2200" dirty="0" smtClean="0"/>
              <a:t>rive regular (semi-global) wires </a:t>
            </a:r>
            <a:r>
              <a:rPr lang="en-CA" sz="2200" dirty="0" smtClean="0">
                <a:sym typeface="Wingdings" panose="05000000000000000000" pitchFamily="2" charset="2"/>
              </a:rPr>
              <a:t></a:t>
            </a:r>
            <a:r>
              <a:rPr lang="en-CA" sz="2200" dirty="0" smtClean="0"/>
              <a:t> routing flexibility compensates for </a:t>
            </a:r>
            <a:br>
              <a:rPr lang="en-CA" sz="2200" dirty="0" smtClean="0"/>
            </a:br>
            <a:r>
              <a:rPr lang="en-CA" sz="2200" dirty="0" smtClean="0"/>
              <a:t>deep via stacks</a:t>
            </a:r>
          </a:p>
          <a:p>
            <a:pPr lvl="1"/>
            <a:endParaRPr lang="en-CA" sz="2200" dirty="0" smtClean="0"/>
          </a:p>
          <a:p>
            <a:r>
              <a:rPr lang="en-CA" sz="2600" dirty="0" smtClean="0"/>
              <a:t>Long Global Layer Wires (L=16):</a:t>
            </a:r>
          </a:p>
          <a:p>
            <a:pPr lvl="1"/>
            <a:r>
              <a:rPr lang="en-CA" sz="2200" dirty="0" smtClean="0"/>
              <a:t>Drive from regular (semi-global) wires </a:t>
            </a:r>
            <a:r>
              <a:rPr lang="en-CA" sz="2200" dirty="0" smtClean="0">
                <a:sym typeface="Wingdings" panose="05000000000000000000" pitchFamily="2" charset="2"/>
              </a:rPr>
              <a:t>compensate for few start points </a:t>
            </a:r>
            <a:br>
              <a:rPr lang="en-CA" sz="2200" dirty="0" smtClean="0">
                <a:sym typeface="Wingdings" panose="05000000000000000000" pitchFamily="2" charset="2"/>
              </a:rPr>
            </a:br>
            <a:r>
              <a:rPr lang="en-CA" sz="2200" dirty="0" smtClean="0">
                <a:sym typeface="Wingdings" panose="05000000000000000000" pitchFamily="2" charset="2"/>
              </a:rPr>
              <a:t>of</a:t>
            </a:r>
            <a:r>
              <a:rPr lang="en-CA" sz="2200" dirty="0">
                <a:sym typeface="Wingdings" panose="05000000000000000000" pitchFamily="2" charset="2"/>
              </a:rPr>
              <a:t> </a:t>
            </a:r>
            <a:r>
              <a:rPr lang="en-CA" sz="2200" dirty="0" smtClean="0">
                <a:sym typeface="Wingdings" panose="05000000000000000000" pitchFamily="2" charset="2"/>
              </a:rPr>
              <a:t>long unidirectional wires </a:t>
            </a:r>
          </a:p>
          <a:p>
            <a:pPr lvl="1"/>
            <a:r>
              <a:rPr lang="en-CA" sz="2200" dirty="0"/>
              <a:t>D</a:t>
            </a:r>
            <a:r>
              <a:rPr lang="en-CA" sz="2200" dirty="0" smtClean="0"/>
              <a:t>rive regular (semi-global) wires</a:t>
            </a:r>
          </a:p>
          <a:p>
            <a:pPr lvl="2"/>
            <a:endParaRPr lang="en-CA" sz="1900" dirty="0"/>
          </a:p>
          <a:p>
            <a:r>
              <a:rPr lang="en-CA" sz="2600" dirty="0" smtClean="0"/>
              <a:t>Shorter global-layer wires (L = 4) perform surprisingly well</a:t>
            </a:r>
          </a:p>
          <a:p>
            <a:pPr lvl="1"/>
            <a:r>
              <a:rPr lang="en-CA" sz="2200" dirty="0" smtClean="0"/>
              <a:t> Shorter wires have better routing flexibility </a:t>
            </a:r>
            <a:r>
              <a:rPr lang="en-CA" sz="2200" dirty="0" smtClean="0">
                <a:sym typeface="Wingdings" panose="05000000000000000000" pitchFamily="2" charset="2"/>
              </a:rPr>
              <a:t> more signals can use fast routing</a:t>
            </a:r>
          </a:p>
          <a:p>
            <a:pPr lvl="1"/>
            <a:endParaRPr lang="en-CA" sz="2200" dirty="0">
              <a:sym typeface="Wingdings" panose="05000000000000000000" pitchFamily="2" charset="2"/>
            </a:endParaRPr>
          </a:p>
          <a:p>
            <a:r>
              <a:rPr lang="en-CA" sz="2600" dirty="0" smtClean="0">
                <a:sym typeface="Wingdings" panose="05000000000000000000" pitchFamily="2" charset="2"/>
              </a:rPr>
              <a:t>Good “routing hierarchies” reduce delay by 5-14% vs. VPR default switch and 13% - 15% vs. disjoint global / semi-global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D9D6-E583-4933-BC1C-02B07C30AF17}" type="slidenum">
              <a:rPr lang="en-US" smtClean="0"/>
              <a:t>24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25068"/>
            <a:ext cx="3924300" cy="414854"/>
            <a:chOff x="9017000" y="0"/>
            <a:chExt cx="3924300" cy="414854"/>
          </a:xfrm>
        </p:grpSpPr>
        <p:sp>
          <p:nvSpPr>
            <p:cNvPr id="6" name="TextBox 5"/>
            <p:cNvSpPr txBox="1"/>
            <p:nvPr/>
          </p:nvSpPr>
          <p:spPr>
            <a:xfrm>
              <a:off x="9105900" y="45522"/>
              <a:ext cx="383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i="1" dirty="0" smtClean="0">
                  <a:latin typeface="Georgia" panose="02040502050405020303" pitchFamily="18" charset="0"/>
                </a:rPr>
                <a:t>  Complex Interconnect</a:t>
              </a:r>
              <a:endParaRPr lang="en-US" b="1" i="1" dirty="0">
                <a:latin typeface="Georgia" panose="02040502050405020303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017000" y="0"/>
              <a:ext cx="3175000" cy="4148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334145" y="944914"/>
            <a:ext cx="3810000" cy="1287353"/>
            <a:chOff x="3601641" y="2312479"/>
            <a:chExt cx="3810000" cy="1287353"/>
          </a:xfrm>
        </p:grpSpPr>
        <p:grpSp>
          <p:nvGrpSpPr>
            <p:cNvPr id="9" name="Group 8"/>
            <p:cNvGrpSpPr/>
            <p:nvPr/>
          </p:nvGrpSpPr>
          <p:grpSpPr>
            <a:xfrm>
              <a:off x="4780359" y="2312479"/>
              <a:ext cx="2631282" cy="1205421"/>
              <a:chOff x="4780359" y="2312479"/>
              <a:chExt cx="2631282" cy="120542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0359" y="2312479"/>
                <a:ext cx="1619250" cy="657225"/>
              </a:xfrm>
              <a:prstGeom prst="rect">
                <a:avLst/>
              </a:prstGeom>
            </p:spPr>
          </p:pic>
          <p:sp>
            <p:nvSpPr>
              <p:cNvPr id="13" name="Right Arrow 12"/>
              <p:cNvSpPr/>
              <p:nvPr/>
            </p:nvSpPr>
            <p:spPr>
              <a:xfrm>
                <a:off x="5247084" y="3124200"/>
                <a:ext cx="1152525" cy="133350"/>
              </a:xfrm>
              <a:prstGeom prst="right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Arrow 13"/>
              <p:cNvSpPr/>
              <p:nvPr/>
            </p:nvSpPr>
            <p:spPr>
              <a:xfrm>
                <a:off x="5247084" y="3384550"/>
                <a:ext cx="1152525" cy="133350"/>
              </a:xfrm>
              <a:prstGeom prst="right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>
                <a:off x="5342334" y="2933700"/>
                <a:ext cx="0" cy="225425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6" name="Right Arrow 15"/>
              <p:cNvSpPr/>
              <p:nvPr/>
            </p:nvSpPr>
            <p:spPr>
              <a:xfrm>
                <a:off x="6872685" y="3124200"/>
                <a:ext cx="538956" cy="133350"/>
              </a:xfrm>
              <a:prstGeom prst="right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ight Arrow 16"/>
              <p:cNvSpPr/>
              <p:nvPr/>
            </p:nvSpPr>
            <p:spPr>
              <a:xfrm>
                <a:off x="6872684" y="3384550"/>
                <a:ext cx="538956" cy="133350"/>
              </a:xfrm>
              <a:prstGeom prst="right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>
                <a:off x="6399609" y="3451225"/>
                <a:ext cx="47307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6399609" y="3190875"/>
                <a:ext cx="47307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5572125" y="2933700"/>
                <a:ext cx="0" cy="48895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stCxn id="14" idx="3"/>
                <a:endCxn id="16" idx="1"/>
              </p:cNvCxnSpPr>
              <p:nvPr/>
            </p:nvCxnSpPr>
            <p:spPr>
              <a:xfrm flipV="1">
                <a:off x="6399609" y="3190875"/>
                <a:ext cx="473076" cy="26035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3601641" y="3022776"/>
              <a:ext cx="16937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400" i="1" dirty="0" smtClean="0">
                  <a:solidFill>
                    <a:schemeClr val="accent2">
                      <a:lumMod val="75000"/>
                    </a:schemeClr>
                  </a:solidFill>
                </a:rPr>
                <a:t>semi-global</a:t>
              </a:r>
              <a:endParaRPr lang="en-US" sz="1400" i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01564" y="3292055"/>
              <a:ext cx="13906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400" i="1" dirty="0" smtClean="0">
                  <a:solidFill>
                    <a:srgbClr val="0070C0"/>
                  </a:solidFill>
                </a:rPr>
                <a:t>global</a:t>
              </a:r>
              <a:endParaRPr lang="en-US" sz="1400" i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611047" y="2600632"/>
            <a:ext cx="3540602" cy="1285012"/>
            <a:chOff x="2072005" y="4401628"/>
            <a:chExt cx="3540602" cy="1285012"/>
          </a:xfrm>
        </p:grpSpPr>
        <p:grpSp>
          <p:nvGrpSpPr>
            <p:cNvPr id="23" name="Group 22"/>
            <p:cNvGrpSpPr/>
            <p:nvPr/>
          </p:nvGrpSpPr>
          <p:grpSpPr>
            <a:xfrm>
              <a:off x="2981325" y="4401628"/>
              <a:ext cx="2631282" cy="1200087"/>
              <a:chOff x="2981325" y="4401628"/>
              <a:chExt cx="2631282" cy="1200087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981325" y="4401628"/>
                <a:ext cx="1619250" cy="657225"/>
              </a:xfrm>
              <a:prstGeom prst="rect">
                <a:avLst/>
              </a:prstGeom>
            </p:spPr>
          </p:pic>
          <p:sp>
            <p:nvSpPr>
              <p:cNvPr id="29" name="Right Arrow 28"/>
              <p:cNvSpPr/>
              <p:nvPr/>
            </p:nvSpPr>
            <p:spPr>
              <a:xfrm>
                <a:off x="3448050" y="5213349"/>
                <a:ext cx="1152525" cy="133350"/>
              </a:xfrm>
              <a:prstGeom prst="right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Straight Arrow Connector 30"/>
              <p:cNvCxnSpPr/>
              <p:nvPr/>
            </p:nvCxnSpPr>
            <p:spPr>
              <a:xfrm>
                <a:off x="3543300" y="5022849"/>
                <a:ext cx="0" cy="225425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3" name="Right Arrow 32"/>
              <p:cNvSpPr/>
              <p:nvPr/>
            </p:nvSpPr>
            <p:spPr>
              <a:xfrm>
                <a:off x="5073651" y="5213349"/>
                <a:ext cx="538956" cy="133350"/>
              </a:xfrm>
              <a:prstGeom prst="right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ight Arrow 34"/>
              <p:cNvSpPr/>
              <p:nvPr/>
            </p:nvSpPr>
            <p:spPr>
              <a:xfrm>
                <a:off x="3448049" y="5464172"/>
                <a:ext cx="1152525" cy="133350"/>
              </a:xfrm>
              <a:prstGeom prst="right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ight Arrow 35"/>
              <p:cNvSpPr/>
              <p:nvPr/>
            </p:nvSpPr>
            <p:spPr>
              <a:xfrm>
                <a:off x="5073650" y="5468365"/>
                <a:ext cx="538956" cy="13335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Arrow Connector 36"/>
              <p:cNvCxnSpPr>
                <a:stCxn id="35" idx="3"/>
                <a:endCxn id="36" idx="1"/>
              </p:cNvCxnSpPr>
              <p:nvPr/>
            </p:nvCxnSpPr>
            <p:spPr>
              <a:xfrm>
                <a:off x="4600574" y="5530847"/>
                <a:ext cx="473076" cy="419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stCxn id="35" idx="3"/>
                <a:endCxn id="33" idx="1"/>
              </p:cNvCxnSpPr>
              <p:nvPr/>
            </p:nvCxnSpPr>
            <p:spPr>
              <a:xfrm flipV="1">
                <a:off x="4600574" y="5280024"/>
                <a:ext cx="473077" cy="25082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>
                <a:endCxn id="33" idx="1"/>
              </p:cNvCxnSpPr>
              <p:nvPr/>
            </p:nvCxnSpPr>
            <p:spPr>
              <a:xfrm>
                <a:off x="4591446" y="5277646"/>
                <a:ext cx="482205" cy="237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>
                <a:stCxn id="29" idx="3"/>
                <a:endCxn id="36" idx="1"/>
              </p:cNvCxnSpPr>
              <p:nvPr/>
            </p:nvCxnSpPr>
            <p:spPr>
              <a:xfrm>
                <a:off x="4600575" y="5280024"/>
                <a:ext cx="473075" cy="25501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2075181" y="5115934"/>
              <a:ext cx="13906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400" i="1" dirty="0" smtClean="0">
                  <a:solidFill>
                    <a:schemeClr val="accent2">
                      <a:lumMod val="75000"/>
                    </a:schemeClr>
                  </a:solidFill>
                </a:rPr>
                <a:t>semi-global</a:t>
              </a:r>
              <a:endParaRPr lang="en-US" sz="1400" i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72005" y="5378863"/>
              <a:ext cx="13906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400" i="1" dirty="0" smtClean="0">
                  <a:solidFill>
                    <a:srgbClr val="0070C0"/>
                  </a:solidFill>
                </a:rPr>
                <a:t>global</a:t>
              </a:r>
              <a:endParaRPr lang="en-US" sz="1400" i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217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Summary of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524000"/>
            <a:ext cx="11264900" cy="4652963"/>
          </a:xfrm>
        </p:spPr>
        <p:txBody>
          <a:bodyPr/>
          <a:lstStyle/>
          <a:p>
            <a:r>
              <a:rPr lang="en-CA" dirty="0" smtClean="0"/>
              <a:t>General but concise switch block description in VPR</a:t>
            </a:r>
          </a:p>
          <a:p>
            <a:pPr lvl="1"/>
            <a:r>
              <a:rPr lang="en-CA" dirty="0" smtClean="0"/>
              <a:t>And automatic creation of matching routing resource graph 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General but computationally efficient router </a:t>
            </a:r>
            <a:r>
              <a:rPr lang="en-CA" dirty="0" err="1" smtClean="0"/>
              <a:t>lookahead</a:t>
            </a:r>
            <a:endParaRPr lang="en-CA" dirty="0" smtClean="0"/>
          </a:p>
          <a:p>
            <a:pPr lvl="1"/>
            <a:r>
              <a:rPr lang="en-CA" dirty="0" smtClean="0"/>
              <a:t>~10% faster circuits with complex switch patterns</a:t>
            </a:r>
          </a:p>
          <a:p>
            <a:endParaRPr lang="en-CA" dirty="0"/>
          </a:p>
          <a:p>
            <a:r>
              <a:rPr lang="en-CA" dirty="0" smtClean="0"/>
              <a:t>Exploration of interconnect hierarchies to take advantage of routing on the global metal layer</a:t>
            </a:r>
          </a:p>
          <a:p>
            <a:pPr lvl="1"/>
            <a:r>
              <a:rPr lang="en-CA" dirty="0" smtClean="0"/>
              <a:t>Good interconnect hierarchy 5-14% faster than VPR’s best prior switch pattern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D9D6-E583-4933-BC1C-02B07C30AF17}" type="slidenum">
              <a:rPr lang="en-US" smtClean="0"/>
              <a:t>25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12368"/>
            <a:ext cx="3924300" cy="414854"/>
            <a:chOff x="9017000" y="0"/>
            <a:chExt cx="3924300" cy="414854"/>
          </a:xfrm>
        </p:grpSpPr>
        <p:sp>
          <p:nvSpPr>
            <p:cNvPr id="6" name="TextBox 5"/>
            <p:cNvSpPr txBox="1"/>
            <p:nvPr/>
          </p:nvSpPr>
          <p:spPr>
            <a:xfrm>
              <a:off x="9105900" y="45522"/>
              <a:ext cx="383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i="1" dirty="0" smtClean="0">
                  <a:latin typeface="Georgia" panose="02040502050405020303" pitchFamily="18" charset="0"/>
                </a:rPr>
                <a:t>            Conclusions</a:t>
              </a:r>
              <a:endParaRPr lang="en-US" b="1" i="1" dirty="0">
                <a:latin typeface="Georgia" panose="02040502050405020303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017000" y="0"/>
              <a:ext cx="3175000" cy="4148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407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69600" cy="4351338"/>
          </a:xfrm>
        </p:spPr>
        <p:txBody>
          <a:bodyPr/>
          <a:lstStyle/>
          <a:p>
            <a:r>
              <a:rPr lang="en-CA" dirty="0"/>
              <a:t>D</a:t>
            </a:r>
            <a:r>
              <a:rPr lang="en-CA" dirty="0" smtClean="0"/>
              <a:t>eep via stack layout difficulty </a:t>
            </a:r>
            <a:r>
              <a:rPr lang="en-CA" dirty="0" smtClean="0">
                <a:sym typeface="Wingdings" panose="05000000000000000000" pitchFamily="2" charset="2"/>
              </a:rPr>
              <a:t></a:t>
            </a:r>
            <a:r>
              <a:rPr lang="en-CA" dirty="0" smtClean="0"/>
              <a:t> restricted global-layer wire connections to one in four tiles</a:t>
            </a:r>
          </a:p>
          <a:p>
            <a:pPr lvl="1"/>
            <a:r>
              <a:rPr lang="en-CA" dirty="0" smtClean="0"/>
              <a:t>Repeat explorations when global-layer via connections are allowed every </a:t>
            </a:r>
            <a:r>
              <a:rPr lang="en-CA" dirty="0" smtClean="0"/>
              <a:t>2, 8, etc. </a:t>
            </a:r>
            <a:r>
              <a:rPr lang="en-CA" dirty="0" smtClean="0"/>
              <a:t>tiles</a:t>
            </a:r>
          </a:p>
          <a:p>
            <a:pPr lvl="1"/>
            <a:endParaRPr lang="en-CA" dirty="0"/>
          </a:p>
          <a:p>
            <a:r>
              <a:rPr lang="en-CA" dirty="0" smtClean="0"/>
              <a:t>Considered one global-layer wire type (length) at a time</a:t>
            </a:r>
          </a:p>
          <a:p>
            <a:pPr lvl="1"/>
            <a:r>
              <a:rPr lang="en-US" dirty="0" smtClean="0"/>
              <a:t>Mixes of wire lengths on the global layer may yield further gains</a:t>
            </a:r>
          </a:p>
          <a:p>
            <a:pPr lvl="1"/>
            <a:endParaRPr lang="en-US" dirty="0"/>
          </a:p>
          <a:p>
            <a:r>
              <a:rPr lang="en-US" dirty="0" smtClean="0"/>
              <a:t>Many new switch fabrics now possible</a:t>
            </a:r>
          </a:p>
          <a:p>
            <a:pPr lvl="1"/>
            <a:r>
              <a:rPr lang="en-US" dirty="0" smtClean="0"/>
              <a:t>Different patterns, unbalanced multiplexer size/flexibility,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D9D6-E583-4933-BC1C-02B07C30AF17}" type="slidenum">
              <a:rPr lang="en-US" smtClean="0"/>
              <a:t>26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12368"/>
            <a:ext cx="3924300" cy="414854"/>
            <a:chOff x="9017000" y="0"/>
            <a:chExt cx="3924300" cy="414854"/>
          </a:xfrm>
        </p:grpSpPr>
        <p:sp>
          <p:nvSpPr>
            <p:cNvPr id="6" name="TextBox 5"/>
            <p:cNvSpPr txBox="1"/>
            <p:nvPr/>
          </p:nvSpPr>
          <p:spPr>
            <a:xfrm>
              <a:off x="9105900" y="45522"/>
              <a:ext cx="383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i="1" dirty="0" smtClean="0">
                  <a:latin typeface="Georgia" panose="02040502050405020303" pitchFamily="18" charset="0"/>
                </a:rPr>
                <a:t>            Conclusions</a:t>
              </a:r>
              <a:endParaRPr lang="en-US" b="1" i="1" dirty="0">
                <a:latin typeface="Georgia" panose="02040502050405020303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017000" y="0"/>
              <a:ext cx="3175000" cy="4148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756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9125"/>
            <a:ext cx="10515600" cy="5172075"/>
          </a:xfrm>
        </p:spPr>
        <p:txBody>
          <a:bodyPr>
            <a:normAutofit/>
          </a:bodyPr>
          <a:lstStyle/>
          <a:p>
            <a:pPr algn="ctr"/>
            <a:r>
              <a:rPr lang="en-CA" i="1" dirty="0" smtClean="0"/>
              <a:t/>
            </a:r>
            <a:br>
              <a:rPr lang="en-CA" i="1" dirty="0" smtClean="0"/>
            </a:br>
            <a:r>
              <a:rPr lang="en-CA" i="1" dirty="0"/>
              <a:t/>
            </a:r>
            <a:br>
              <a:rPr lang="en-CA" i="1" dirty="0"/>
            </a:br>
            <a:r>
              <a:rPr lang="en-CA" i="1" dirty="0" smtClean="0"/>
              <a:t>Thank You!</a:t>
            </a:r>
            <a:br>
              <a:rPr lang="en-CA" i="1" dirty="0" smtClean="0"/>
            </a:br>
            <a:r>
              <a:rPr lang="en-CA" i="1" dirty="0"/>
              <a:t/>
            </a:r>
            <a:br>
              <a:rPr lang="en-CA" i="1" dirty="0"/>
            </a:br>
            <a:r>
              <a:rPr lang="en-CA" sz="2800" i="1" dirty="0" smtClean="0">
                <a:solidFill>
                  <a:schemeClr val="bg1">
                    <a:lumMod val="75000"/>
                  </a:schemeClr>
                </a:solidFill>
              </a:rPr>
              <a:t>Oleg Petelin </a:t>
            </a:r>
            <a:br>
              <a:rPr lang="en-CA" sz="2800" i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CA" sz="2800" i="1" dirty="0" smtClean="0">
                <a:solidFill>
                  <a:schemeClr val="bg1">
                    <a:lumMod val="75000"/>
                  </a:schemeClr>
                </a:solidFill>
              </a:rPr>
              <a:t>opetelin@eecg.toronto.edu</a:t>
            </a:r>
            <a:br>
              <a:rPr lang="en-CA" sz="2800" i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CA" sz="2800" i="1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CA" sz="2800" i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CA" sz="2800" i="1" dirty="0" smtClean="0">
                <a:solidFill>
                  <a:schemeClr val="bg1">
                    <a:lumMod val="75000"/>
                  </a:schemeClr>
                </a:solidFill>
              </a:rPr>
              <a:t>Vaughn Betz </a:t>
            </a:r>
            <a:br>
              <a:rPr lang="en-CA" sz="2800" i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CA" sz="2800" i="1" dirty="0" smtClean="0">
                <a:solidFill>
                  <a:schemeClr val="bg1">
                    <a:lumMod val="75000"/>
                  </a:schemeClr>
                </a:solidFill>
              </a:rPr>
              <a:t>vaughn@eecg.toronto.edu</a:t>
            </a:r>
            <a:endParaRPr lang="en-US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D9D6-E583-4933-BC1C-02B07C30AF1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2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Appendix 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D9D6-E583-4933-BC1C-02B07C30AF17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8287233"/>
              </p:ext>
            </p:extLst>
          </p:nvPr>
        </p:nvGraphicFramePr>
        <p:xfrm>
          <a:off x="6215865" y="1371600"/>
          <a:ext cx="5878531" cy="410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75300" cy="4351338"/>
          </a:xfrm>
        </p:spPr>
        <p:txBody>
          <a:bodyPr/>
          <a:lstStyle/>
          <a:p>
            <a:r>
              <a:rPr lang="en-CA" dirty="0" smtClean="0"/>
              <a:t>Complex interconnect topology per-tile areas </a:t>
            </a:r>
          </a:p>
          <a:p>
            <a:pPr lvl="1"/>
            <a:r>
              <a:rPr lang="en-CA" dirty="0" smtClean="0"/>
              <a:t>6-LUT logic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79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851" y="85764"/>
            <a:ext cx="10515600" cy="1325563"/>
          </a:xfrm>
        </p:spPr>
        <p:txBody>
          <a:bodyPr/>
          <a:lstStyle/>
          <a:p>
            <a:r>
              <a:rPr lang="en-CA" b="1" dirty="0"/>
              <a:t>Motivation – The Metal Stack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55131" y="6412401"/>
            <a:ext cx="2743200" cy="365125"/>
          </a:xfrm>
        </p:spPr>
        <p:txBody>
          <a:bodyPr/>
          <a:lstStyle/>
          <a:p>
            <a:fld id="{0DE3D9D6-E583-4933-BC1C-02B07C30AF17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2078059"/>
              </p:ext>
            </p:extLst>
          </p:nvPr>
        </p:nvGraphicFramePr>
        <p:xfrm>
          <a:off x="387236" y="1780657"/>
          <a:ext cx="4521200" cy="1892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2576"/>
                <a:gridCol w="1301557"/>
                <a:gridCol w="1507067"/>
              </a:tblGrid>
              <a:tr h="473076">
                <a:tc>
                  <a:txBody>
                    <a:bodyPr/>
                    <a:lstStyle/>
                    <a:p>
                      <a:r>
                        <a:rPr lang="en-CA" dirty="0" smtClean="0"/>
                        <a:t>Metal Layer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Pitch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RC Speed</a:t>
                      </a:r>
                      <a:r>
                        <a:rPr lang="en-CA" baseline="0" dirty="0" smtClean="0"/>
                        <a:t>up</a:t>
                      </a:r>
                      <a:endParaRPr lang="en-US" dirty="0"/>
                    </a:p>
                  </a:txBody>
                  <a:tcPr/>
                </a:tc>
              </a:tr>
              <a:tr h="473076">
                <a:tc>
                  <a:txBody>
                    <a:bodyPr/>
                    <a:lstStyle/>
                    <a:p>
                      <a:r>
                        <a:rPr lang="en-CA" dirty="0" smtClean="0"/>
                        <a:t>Intermediate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48</a:t>
                      </a:r>
                      <a:r>
                        <a:rPr lang="en-CA" baseline="0" dirty="0" smtClean="0"/>
                        <a:t> </a:t>
                      </a:r>
                      <a:r>
                        <a:rPr lang="en-CA" dirty="0" smtClean="0"/>
                        <a:t>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1x</a:t>
                      </a:r>
                      <a:endParaRPr lang="en-US" dirty="0"/>
                    </a:p>
                  </a:txBody>
                  <a:tcPr/>
                </a:tc>
              </a:tr>
              <a:tr h="473076">
                <a:tc>
                  <a:txBody>
                    <a:bodyPr/>
                    <a:lstStyle/>
                    <a:p>
                      <a:r>
                        <a:rPr lang="en-CA" dirty="0" smtClean="0"/>
                        <a:t>Semi-Global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96</a:t>
                      </a:r>
                      <a:r>
                        <a:rPr lang="en-CA" baseline="0" dirty="0" smtClean="0"/>
                        <a:t> </a:t>
                      </a:r>
                      <a:r>
                        <a:rPr lang="en-CA" dirty="0" smtClean="0"/>
                        <a:t>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7x</a:t>
                      </a:r>
                      <a:endParaRPr lang="en-US" dirty="0"/>
                    </a:p>
                  </a:txBody>
                  <a:tcPr/>
                </a:tc>
              </a:tr>
              <a:tr h="473076">
                <a:tc>
                  <a:txBody>
                    <a:bodyPr/>
                    <a:lstStyle/>
                    <a:p>
                      <a:r>
                        <a:rPr lang="en-CA" dirty="0" smtClean="0"/>
                        <a:t>Global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192</a:t>
                      </a:r>
                      <a:r>
                        <a:rPr lang="en-CA" baseline="0" dirty="0" smtClean="0"/>
                        <a:t> </a:t>
                      </a:r>
                      <a:r>
                        <a:rPr lang="en-CA" dirty="0" smtClean="0"/>
                        <a:t>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 smtClean="0"/>
                        <a:t>50x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8900" y="1411327"/>
            <a:ext cx="5238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i="1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22nm, ITRS 2011 Interconnect Report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0"/>
            <a:ext cx="3924300" cy="414854"/>
            <a:chOff x="9017000" y="0"/>
            <a:chExt cx="3924300" cy="414854"/>
          </a:xfrm>
        </p:grpSpPr>
        <p:sp>
          <p:nvSpPr>
            <p:cNvPr id="19" name="TextBox 18"/>
            <p:cNvSpPr txBox="1"/>
            <p:nvPr/>
          </p:nvSpPr>
          <p:spPr>
            <a:xfrm>
              <a:off x="9105900" y="45522"/>
              <a:ext cx="383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i="1" dirty="0" smtClean="0">
                  <a:latin typeface="Georgia" panose="02040502050405020303" pitchFamily="18" charset="0"/>
                </a:rPr>
                <a:t>          Introduction</a:t>
              </a:r>
              <a:endParaRPr lang="en-US" b="1" i="1" dirty="0">
                <a:latin typeface="Georgia" panose="02040502050405020303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017000" y="0"/>
              <a:ext cx="3175000" cy="4148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08276" y="1991205"/>
            <a:ext cx="5632855" cy="3338127"/>
            <a:chOff x="5808276" y="1880367"/>
            <a:chExt cx="5632855" cy="333812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57"/>
            <a:stretch/>
          </p:blipFill>
          <p:spPr>
            <a:xfrm>
              <a:off x="6346825" y="1922844"/>
              <a:ext cx="5094306" cy="329565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rot="16200000">
              <a:off x="4470401" y="3218242"/>
              <a:ext cx="2952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200" dirty="0" smtClean="0"/>
                <a:t>Per-tile Delay (ps)</a:t>
              </a:r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32874" y="1955793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200" dirty="0" smtClean="0"/>
                <a:t>80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32874" y="2260593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200" dirty="0" smtClean="0"/>
                <a:t>70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32874" y="2574918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200" dirty="0" smtClean="0"/>
                <a:t>60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32874" y="2898768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200" dirty="0" smtClean="0"/>
                <a:t>50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32874" y="3241668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200" dirty="0" smtClean="0"/>
                <a:t>40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32874" y="3546468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200" dirty="0" smtClean="0"/>
                <a:t>30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32874" y="3860793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200" dirty="0" smtClean="0"/>
                <a:t>20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932874" y="4156068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200" dirty="0" smtClean="0"/>
                <a:t>10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32874" y="4479918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200" dirty="0" smtClean="0"/>
                <a:t>0</a:t>
              </a:r>
              <a:endParaRPr lang="en-US" dirty="0"/>
            </a:p>
          </p:txBody>
        </p:sp>
      </p:grpSp>
      <p:sp>
        <p:nvSpPr>
          <p:cNvPr id="28" name="Content Placeholder 2"/>
          <p:cNvSpPr txBox="1">
            <a:spLocks/>
          </p:cNvSpPr>
          <p:nvPr/>
        </p:nvSpPr>
        <p:spPr>
          <a:xfrm>
            <a:off x="635001" y="5194832"/>
            <a:ext cx="11163300" cy="1231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A5C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A5C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A5C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A5C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A5C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Global metal layer: </a:t>
            </a:r>
            <a:r>
              <a:rPr lang="en-CA" dirty="0" smtClean="0">
                <a:solidFill>
                  <a:srgbClr val="FF0000"/>
                </a:solidFill>
              </a:rPr>
              <a:t>small gain for short wires</a:t>
            </a:r>
          </a:p>
          <a:p>
            <a:r>
              <a:rPr lang="en-CA" dirty="0" smtClean="0"/>
              <a:t>But </a:t>
            </a:r>
            <a:r>
              <a:rPr lang="en-CA" dirty="0" smtClean="0">
                <a:solidFill>
                  <a:srgbClr val="005000"/>
                </a:solidFill>
              </a:rPr>
              <a:t>essential for useful longer wires</a:t>
            </a:r>
          </a:p>
          <a:p>
            <a:pPr lvl="1"/>
            <a:endParaRPr lang="en-CA" dirty="0" smtClean="0"/>
          </a:p>
          <a:p>
            <a:endParaRPr lang="en-CA" dirty="0" smtClean="0"/>
          </a:p>
          <a:p>
            <a:pPr lvl="1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6390074" y="2108147"/>
            <a:ext cx="836226" cy="20435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 w="38100">
                <a:solidFill>
                  <a:srgbClr val="00B0F0"/>
                </a:solidFill>
              </a:ln>
            </a:endParaRPr>
          </a:p>
        </p:txBody>
      </p:sp>
      <p:sp>
        <p:nvSpPr>
          <p:cNvPr id="29" name="Oval 28"/>
          <p:cNvSpPr/>
          <p:nvPr/>
        </p:nvSpPr>
        <p:spPr>
          <a:xfrm>
            <a:off x="10402455" y="3268445"/>
            <a:ext cx="673100" cy="1317026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 w="38100">
                <a:solidFill>
                  <a:srgbClr val="00B0F0"/>
                </a:solidFill>
              </a:ln>
            </a:endParaRPr>
          </a:p>
        </p:txBody>
      </p:sp>
      <p:pic>
        <p:nvPicPr>
          <p:cNvPr id="1026" name="Picture 2" descr="C:\Users\Owner\Downloads\wire_graphic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 t="8468" r="-1" b="5456"/>
          <a:stretch/>
        </p:blipFill>
        <p:spPr bwMode="auto">
          <a:xfrm>
            <a:off x="7273636" y="1094506"/>
            <a:ext cx="3974034" cy="98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24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Contributions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2100"/>
            <a:ext cx="10515600" cy="4614863"/>
          </a:xfrm>
        </p:spPr>
        <p:txBody>
          <a:bodyPr>
            <a:normAutofit/>
          </a:bodyPr>
          <a:lstStyle/>
          <a:p>
            <a:r>
              <a:rPr lang="en-CA" b="1" dirty="0" smtClean="0"/>
              <a:t>FPGA routing architecture to exploit metal stack</a:t>
            </a:r>
          </a:p>
          <a:p>
            <a:pPr lvl="1"/>
            <a:r>
              <a:rPr lang="en-CA" dirty="0" smtClean="0"/>
              <a:t>Scarce but faster global wires</a:t>
            </a:r>
          </a:p>
          <a:p>
            <a:pPr lvl="1"/>
            <a:r>
              <a:rPr lang="en-CA" dirty="0" smtClean="0"/>
              <a:t>Plentiful but resistive semi-global wires</a:t>
            </a:r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Simultaneously</a:t>
            </a:r>
            <a:r>
              <a:rPr lang="en-CA" dirty="0" smtClean="0"/>
              <a:t> explore:</a:t>
            </a:r>
          </a:p>
          <a:p>
            <a:pPr lvl="2"/>
            <a:r>
              <a:rPr lang="en-CA" dirty="0"/>
              <a:t>Segment </a:t>
            </a:r>
            <a:r>
              <a:rPr lang="en-CA" dirty="0" smtClean="0"/>
              <a:t>lengths</a:t>
            </a:r>
          </a:p>
          <a:p>
            <a:pPr lvl="2"/>
            <a:r>
              <a:rPr lang="en-CA" dirty="0"/>
              <a:t>Layer used for each wire </a:t>
            </a:r>
            <a:r>
              <a:rPr lang="en-CA" dirty="0" smtClean="0"/>
              <a:t>type</a:t>
            </a:r>
            <a:endParaRPr lang="en-CA" dirty="0"/>
          </a:p>
          <a:p>
            <a:pPr lvl="2"/>
            <a:r>
              <a:rPr lang="en-CA" dirty="0"/>
              <a:t>Switch </a:t>
            </a:r>
            <a:r>
              <a:rPr lang="en-CA" dirty="0" smtClean="0"/>
              <a:t>patterns and </a:t>
            </a:r>
            <a:r>
              <a:rPr lang="en-CA" i="1" dirty="0" smtClean="0"/>
              <a:t>interconnect hierarchies</a:t>
            </a:r>
            <a:endParaRPr lang="en-CA" i="1" dirty="0"/>
          </a:p>
          <a:p>
            <a:pPr lvl="2"/>
            <a:endParaRPr lang="en-CA" dirty="0" smtClean="0"/>
          </a:p>
          <a:p>
            <a:r>
              <a:rPr lang="en-CA" b="1" dirty="0" smtClean="0"/>
              <a:t>Requires CAD Enhancements</a:t>
            </a:r>
          </a:p>
          <a:p>
            <a:pPr lvl="1"/>
            <a:r>
              <a:rPr lang="en-CA" dirty="0" smtClean="0"/>
              <a:t>New VPR switch block language </a:t>
            </a:r>
            <a:r>
              <a:rPr lang="en-CA" dirty="0" smtClean="0">
                <a:sym typeface="Wingdings" panose="05000000000000000000" pitchFamily="2" charset="2"/>
              </a:rPr>
              <a:t> arbitrary switch patterns</a:t>
            </a:r>
          </a:p>
          <a:p>
            <a:pPr lvl="1"/>
            <a:r>
              <a:rPr lang="en-CA" dirty="0" smtClean="0">
                <a:sym typeface="Wingdings" panose="05000000000000000000" pitchFamily="2" charset="2"/>
              </a:rPr>
              <a:t>VPR router enhancements  optimize for arbitrary interconnect</a:t>
            </a:r>
            <a:endParaRPr lang="en-CA" dirty="0" smtClean="0"/>
          </a:p>
          <a:p>
            <a:endParaRPr lang="en-CA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D9D6-E583-4933-BC1C-02B07C30AF17}" type="slidenum">
              <a:rPr lang="en-US" smtClean="0"/>
              <a:t>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3924300" cy="414854"/>
            <a:chOff x="9017000" y="0"/>
            <a:chExt cx="3924300" cy="414854"/>
          </a:xfrm>
        </p:grpSpPr>
        <p:sp>
          <p:nvSpPr>
            <p:cNvPr id="6" name="TextBox 5"/>
            <p:cNvSpPr txBox="1"/>
            <p:nvPr/>
          </p:nvSpPr>
          <p:spPr>
            <a:xfrm>
              <a:off x="9105900" y="45522"/>
              <a:ext cx="383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i="1" dirty="0" smtClean="0">
                  <a:latin typeface="Georgia" panose="02040502050405020303" pitchFamily="18" charset="0"/>
                </a:rPr>
                <a:t>          Introduction</a:t>
              </a:r>
              <a:endParaRPr lang="en-US" b="1" i="1" dirty="0">
                <a:latin typeface="Georgia" panose="02040502050405020303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017000" y="0"/>
              <a:ext cx="3175000" cy="4148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079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D9D6-E583-4933-BC1C-02B07C30AF17}" type="slidenum">
              <a:rPr lang="en-US" smtClean="0"/>
              <a:t>5</a:t>
            </a:fld>
            <a:endParaRPr lang="en-US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1205923" y="1627332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>
                <a:solidFill>
                  <a:srgbClr val="002A5C"/>
                </a:solidFill>
                <a:latin typeface="Georgia" panose="02040502050405020303" pitchFamily="18" charset="0"/>
              </a:rPr>
              <a:t>CAD Enhancements</a:t>
            </a:r>
            <a:endParaRPr lang="en-CA" dirty="0">
              <a:solidFill>
                <a:srgbClr val="002A5C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50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Enhanced Switch Block Descriptions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D9D6-E583-4933-BC1C-02B07C30AF17}" type="slidenum">
              <a:rPr lang="en-US" smtClean="0"/>
              <a:t>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23720"/>
            <a:ext cx="3924300" cy="414854"/>
            <a:chOff x="9017000" y="0"/>
            <a:chExt cx="3924300" cy="414854"/>
          </a:xfrm>
        </p:grpSpPr>
        <p:sp>
          <p:nvSpPr>
            <p:cNvPr id="6" name="TextBox 5"/>
            <p:cNvSpPr txBox="1"/>
            <p:nvPr/>
          </p:nvSpPr>
          <p:spPr>
            <a:xfrm>
              <a:off x="9105900" y="45522"/>
              <a:ext cx="383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i="1" dirty="0" smtClean="0">
                  <a:latin typeface="Georgia" panose="02040502050405020303" pitchFamily="18" charset="0"/>
                </a:rPr>
                <a:t>   CAD Enhancements</a:t>
              </a:r>
              <a:endParaRPr lang="en-US" b="1" i="1" dirty="0">
                <a:latin typeface="Georgia" panose="02040502050405020303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017000" y="0"/>
              <a:ext cx="3175000" cy="4148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25645" y="2646950"/>
            <a:ext cx="5029200" cy="2753487"/>
            <a:chOff x="433137" y="1600204"/>
            <a:chExt cx="5029200" cy="2753487"/>
          </a:xfrm>
        </p:grpSpPr>
        <p:sp>
          <p:nvSpPr>
            <p:cNvPr id="15" name="TextBox 14"/>
            <p:cNvSpPr txBox="1"/>
            <p:nvPr/>
          </p:nvSpPr>
          <p:spPr>
            <a:xfrm>
              <a:off x="433137" y="2045367"/>
              <a:ext cx="463215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i="1" dirty="0" smtClean="0">
                  <a:solidFill>
                    <a:srgbClr val="0070C0"/>
                  </a:solidFill>
                </a:rPr>
                <a:t>&lt;</a:t>
              </a:r>
              <a:r>
                <a:rPr lang="en-CA" i="1" dirty="0" err="1" smtClean="0">
                  <a:solidFill>
                    <a:srgbClr val="0070C0"/>
                  </a:solidFill>
                </a:rPr>
                <a:t>switchblock</a:t>
              </a:r>
              <a:r>
                <a:rPr lang="en-CA" i="1" dirty="0" smtClean="0">
                  <a:solidFill>
                    <a:srgbClr val="0070C0"/>
                  </a:solidFill>
                </a:rPr>
                <a:t>&gt;</a:t>
              </a:r>
            </a:p>
            <a:p>
              <a:r>
                <a:rPr lang="en-CA" i="1" dirty="0" smtClean="0">
                  <a:solidFill>
                    <a:schemeClr val="accent6">
                      <a:lumMod val="50000"/>
                    </a:schemeClr>
                  </a:solidFill>
                </a:rPr>
                <a:t>	…</a:t>
              </a:r>
            </a:p>
            <a:p>
              <a:r>
                <a:rPr lang="en-CA" i="1" dirty="0" smtClean="0">
                  <a:solidFill>
                    <a:schemeClr val="accent6">
                      <a:lumMod val="50000"/>
                    </a:schemeClr>
                  </a:solidFill>
                </a:rPr>
                <a:t>	…</a:t>
              </a:r>
            </a:p>
            <a:p>
              <a:r>
                <a:rPr lang="en-CA" i="1" dirty="0" smtClean="0">
                  <a:solidFill>
                    <a:schemeClr val="accent6">
                      <a:lumMod val="50000"/>
                    </a:schemeClr>
                  </a:solidFill>
                </a:rPr>
                <a:t>	Concise, human-readable, general</a:t>
              </a:r>
            </a:p>
            <a:p>
              <a:r>
                <a:rPr lang="en-CA" i="1" dirty="0">
                  <a:solidFill>
                    <a:schemeClr val="accent6">
                      <a:lumMod val="50000"/>
                    </a:schemeClr>
                  </a:solidFill>
                </a:rPr>
                <a:t>	</a:t>
              </a:r>
              <a:r>
                <a:rPr lang="en-CA" i="1" dirty="0" smtClean="0">
                  <a:solidFill>
                    <a:schemeClr val="accent6">
                      <a:lumMod val="50000"/>
                    </a:schemeClr>
                  </a:solidFill>
                </a:rPr>
                <a:t>description format</a:t>
              </a:r>
              <a:endParaRPr lang="en-CA" i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r>
                <a:rPr lang="en-CA" i="1" dirty="0" smtClean="0">
                  <a:solidFill>
                    <a:schemeClr val="accent6">
                      <a:lumMod val="50000"/>
                    </a:schemeClr>
                  </a:solidFill>
                </a:rPr>
                <a:t>	…</a:t>
              </a:r>
              <a:endParaRPr lang="en-CA" i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r>
                <a:rPr lang="en-CA" i="1" dirty="0" smtClean="0">
                  <a:solidFill>
                    <a:schemeClr val="accent6">
                      <a:lumMod val="50000"/>
                    </a:schemeClr>
                  </a:solidFill>
                </a:rPr>
                <a:t>	…</a:t>
              </a:r>
            </a:p>
            <a:p>
              <a:r>
                <a:rPr lang="en-CA" i="1" dirty="0" smtClean="0">
                  <a:solidFill>
                    <a:srgbClr val="0070C0"/>
                  </a:solidFill>
                </a:rPr>
                <a:t>&lt;/</a:t>
              </a:r>
              <a:r>
                <a:rPr lang="en-CA" i="1" dirty="0" err="1" smtClean="0">
                  <a:solidFill>
                    <a:srgbClr val="0070C0"/>
                  </a:solidFill>
                </a:rPr>
                <a:t>switchblock</a:t>
              </a:r>
              <a:r>
                <a:rPr lang="en-CA" i="1" dirty="0" smtClean="0">
                  <a:solidFill>
                    <a:srgbClr val="0070C0"/>
                  </a:solidFill>
                </a:rPr>
                <a:t>&gt;</a:t>
              </a:r>
              <a:endParaRPr lang="en-US" i="1" dirty="0">
                <a:solidFill>
                  <a:srgbClr val="0070C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3137" y="1600204"/>
              <a:ext cx="502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i="1" dirty="0" smtClean="0">
                  <a:solidFill>
                    <a:srgbClr val="002A5C"/>
                  </a:solidFill>
                  <a:latin typeface="Georgia" panose="02040502050405020303" pitchFamily="18" charset="0"/>
                </a:rPr>
                <a:t>Architecture Description File:</a:t>
              </a:r>
              <a:endParaRPr lang="en-US" sz="2000" i="1" dirty="0">
                <a:solidFill>
                  <a:srgbClr val="002A5C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640531" y="2502678"/>
            <a:ext cx="5029200" cy="3404824"/>
            <a:chOff x="6640531" y="1612345"/>
            <a:chExt cx="5029200" cy="3404824"/>
          </a:xfrm>
        </p:grpSpPr>
        <p:pic>
          <p:nvPicPr>
            <p:cNvPr id="13" name="Content Placeholder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18441"/>
            <a:stretch/>
          </p:blipFill>
          <p:spPr>
            <a:xfrm>
              <a:off x="6692535" y="2123438"/>
              <a:ext cx="4925192" cy="289373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640531" y="1612345"/>
              <a:ext cx="502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i="1" dirty="0" smtClean="0">
                  <a:solidFill>
                    <a:srgbClr val="002A5C"/>
                  </a:solidFill>
                  <a:latin typeface="Georgia" panose="02040502050405020303" pitchFamily="18" charset="0"/>
                </a:rPr>
                <a:t>Multi-Gigabyte </a:t>
              </a:r>
              <a:r>
                <a:rPr lang="en-CA" sz="2000" i="1" dirty="0">
                  <a:solidFill>
                    <a:srgbClr val="002A5C"/>
                  </a:solidFill>
                  <a:latin typeface="Georgia" panose="02040502050405020303" pitchFamily="18" charset="0"/>
                </a:rPr>
                <a:t>R</a:t>
              </a:r>
              <a:r>
                <a:rPr lang="en-CA" sz="2000" i="1" dirty="0" smtClean="0">
                  <a:solidFill>
                    <a:srgbClr val="002A5C"/>
                  </a:solidFill>
                  <a:latin typeface="Georgia" panose="02040502050405020303" pitchFamily="18" charset="0"/>
                </a:rPr>
                <a:t>outing </a:t>
              </a:r>
              <a:r>
                <a:rPr lang="en-CA" sz="2000" i="1" dirty="0">
                  <a:solidFill>
                    <a:srgbClr val="002A5C"/>
                  </a:solidFill>
                  <a:latin typeface="Georgia" panose="02040502050405020303" pitchFamily="18" charset="0"/>
                </a:rPr>
                <a:t>R</a:t>
              </a:r>
              <a:r>
                <a:rPr lang="en-CA" sz="2000" i="1" dirty="0" smtClean="0">
                  <a:solidFill>
                    <a:srgbClr val="002A5C"/>
                  </a:solidFill>
                  <a:latin typeface="Georgia" panose="02040502050405020303" pitchFamily="18" charset="0"/>
                </a:rPr>
                <a:t>esource </a:t>
              </a:r>
              <a:r>
                <a:rPr lang="en-CA" sz="2000" i="1" dirty="0">
                  <a:solidFill>
                    <a:srgbClr val="002A5C"/>
                  </a:solidFill>
                  <a:latin typeface="Georgia" panose="02040502050405020303" pitchFamily="18" charset="0"/>
                </a:rPr>
                <a:t>G</a:t>
              </a:r>
              <a:r>
                <a:rPr lang="en-CA" sz="2000" i="1" dirty="0" smtClean="0">
                  <a:solidFill>
                    <a:srgbClr val="002A5C"/>
                  </a:solidFill>
                  <a:latin typeface="Georgia" panose="02040502050405020303" pitchFamily="18" charset="0"/>
                </a:rPr>
                <a:t>raph</a:t>
              </a:r>
              <a:endParaRPr lang="en-US" sz="2000" i="1" dirty="0">
                <a:solidFill>
                  <a:srgbClr val="002A5C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18" name="Right Arrow 17"/>
          <p:cNvSpPr/>
          <p:nvPr/>
        </p:nvSpPr>
        <p:spPr>
          <a:xfrm>
            <a:off x="5185611" y="3741821"/>
            <a:ext cx="1323473" cy="74595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42734" y="1884208"/>
            <a:ext cx="2867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i="1" u="sng" dirty="0" smtClean="0">
                <a:solidFill>
                  <a:srgbClr val="002A5C"/>
                </a:solidFill>
                <a:latin typeface="Georgia" panose="02040502050405020303" pitchFamily="18" charset="0"/>
              </a:rPr>
              <a:t>Want to turn this…</a:t>
            </a:r>
            <a:endParaRPr lang="en-US" sz="2000" b="1" i="1" u="sng" dirty="0">
              <a:solidFill>
                <a:srgbClr val="002A5C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56094" y="1884208"/>
            <a:ext cx="2602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i="1" u="sng" dirty="0" smtClean="0">
                <a:solidFill>
                  <a:srgbClr val="002A5C"/>
                </a:solidFill>
                <a:latin typeface="Georgia" panose="02040502050405020303" pitchFamily="18" charset="0"/>
              </a:rPr>
              <a:t>… into this</a:t>
            </a:r>
            <a:endParaRPr lang="en-US" sz="2000" b="1" i="1" u="sng" dirty="0">
              <a:solidFill>
                <a:srgbClr val="002A5C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90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3237"/>
            <a:ext cx="10515600" cy="1325563"/>
          </a:xfrm>
        </p:spPr>
        <p:txBody>
          <a:bodyPr/>
          <a:lstStyle/>
          <a:p>
            <a:r>
              <a:rPr lang="en-CA" dirty="0" smtClean="0"/>
              <a:t>Enhanced Switch Block Descriptions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485674"/>
            <a:ext cx="7301416" cy="4100391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Current</a:t>
            </a:r>
            <a:r>
              <a:rPr lang="en-CA" dirty="0" smtClean="0"/>
              <a:t> – limited flexibility:</a:t>
            </a:r>
          </a:p>
          <a:p>
            <a:pPr lvl="1"/>
            <a:r>
              <a:rPr lang="en-CA" dirty="0"/>
              <a:t>S</a:t>
            </a:r>
            <a:r>
              <a:rPr lang="en-CA" dirty="0" smtClean="0"/>
              <a:t>pecify </a:t>
            </a:r>
            <a:r>
              <a:rPr lang="en-CA" dirty="0" smtClean="0"/>
              <a:t>which </a:t>
            </a:r>
            <a:r>
              <a:rPr lang="en-CA" dirty="0" smtClean="0">
                <a:solidFill>
                  <a:srgbClr val="FF0000"/>
                </a:solidFill>
              </a:rPr>
              <a:t>tracks</a:t>
            </a:r>
            <a:r>
              <a:rPr lang="en-CA" dirty="0" smtClean="0"/>
              <a:t> </a:t>
            </a:r>
            <a:r>
              <a:rPr lang="en-CA" dirty="0" smtClean="0"/>
              <a:t>connect</a:t>
            </a:r>
          </a:p>
          <a:p>
            <a:pPr lvl="1"/>
            <a:r>
              <a:rPr lang="en-CA" dirty="0"/>
              <a:t>R</a:t>
            </a:r>
            <a:r>
              <a:rPr lang="en-CA" dirty="0" smtClean="0"/>
              <a:t>egardless </a:t>
            </a:r>
            <a:r>
              <a:rPr lang="en-CA" dirty="0" smtClean="0"/>
              <a:t>of wire type and whether </a:t>
            </a:r>
            <a:r>
              <a:rPr lang="en-CA" dirty="0" smtClean="0"/>
              <a:t> wire </a:t>
            </a:r>
            <a:r>
              <a:rPr lang="en-CA" dirty="0" smtClean="0"/>
              <a:t>end or midpoint</a:t>
            </a:r>
          </a:p>
          <a:p>
            <a:r>
              <a:rPr lang="en-CA" dirty="0" smtClean="0"/>
              <a:t>VPR 7.0 p</a:t>
            </a:r>
            <a:r>
              <a:rPr lang="en-CA" dirty="0" smtClean="0"/>
              <a:t>atterns hard-coded: </a:t>
            </a:r>
          </a:p>
          <a:p>
            <a:pPr lvl="1"/>
            <a:r>
              <a:rPr lang="en-CA" dirty="0" smtClean="0"/>
              <a:t>Switch pattern in </a:t>
            </a:r>
            <a:r>
              <a:rPr lang="en-CA" i="1" dirty="0" smtClean="0">
                <a:solidFill>
                  <a:srgbClr val="FF0000"/>
                </a:solidFill>
              </a:rPr>
              <a:t>on</a:t>
            </a:r>
            <a:r>
              <a:rPr lang="en-CA" i="1" dirty="0" smtClean="0">
                <a:solidFill>
                  <a:srgbClr val="FF0000"/>
                </a:solidFill>
              </a:rPr>
              <a:t>e</a:t>
            </a:r>
            <a:r>
              <a:rPr lang="en-CA" dirty="0" smtClean="0"/>
              <a:t> keyword, e.g. Wilton, Universal, …</a:t>
            </a: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N</a:t>
            </a:r>
            <a:r>
              <a:rPr lang="en-CA" dirty="0" smtClean="0"/>
              <a:t>ew </a:t>
            </a:r>
            <a:r>
              <a:rPr lang="en-CA" dirty="0" smtClean="0"/>
              <a:t>– more flexible &amp; general </a:t>
            </a:r>
            <a:endParaRPr lang="en-CA" dirty="0" smtClean="0"/>
          </a:p>
          <a:p>
            <a:pPr lvl="1"/>
            <a:r>
              <a:rPr lang="en-CA" dirty="0"/>
              <a:t>D</a:t>
            </a:r>
            <a:r>
              <a:rPr lang="en-CA" dirty="0" smtClean="0"/>
              <a:t>istinguishes between </a:t>
            </a:r>
            <a:r>
              <a:rPr lang="en-CA" dirty="0" smtClean="0">
                <a:solidFill>
                  <a:srgbClr val="FF0000"/>
                </a:solidFill>
              </a:rPr>
              <a:t>wire types </a:t>
            </a:r>
            <a:r>
              <a:rPr lang="en-CA" dirty="0" smtClean="0"/>
              <a:t>and </a:t>
            </a:r>
            <a:r>
              <a:rPr lang="en-CA" dirty="0" smtClean="0">
                <a:solidFill>
                  <a:srgbClr val="FF0000"/>
                </a:solidFill>
              </a:rPr>
              <a:t>wire endpoints/midpoints</a:t>
            </a:r>
          </a:p>
          <a:p>
            <a:pPr lvl="1"/>
            <a:r>
              <a:rPr lang="en-CA" dirty="0" smtClean="0"/>
              <a:t>Uses </a:t>
            </a:r>
            <a:r>
              <a:rPr lang="en-CA" dirty="0" smtClean="0">
                <a:solidFill>
                  <a:srgbClr val="FF0000"/>
                </a:solidFill>
              </a:rPr>
              <a:t>mathematical permutation functions </a:t>
            </a:r>
            <a:r>
              <a:rPr lang="en-CA" dirty="0" smtClean="0"/>
              <a:t>(not keywords) to implement connections</a:t>
            </a:r>
          </a:p>
          <a:p>
            <a:pPr marL="0" indent="0">
              <a:buNone/>
            </a:pPr>
            <a:endParaRPr lang="en-CA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D9D6-E583-4933-BC1C-02B07C30AF17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151" y="2167825"/>
            <a:ext cx="2667000" cy="26670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677151" y="3686294"/>
            <a:ext cx="3131147" cy="796052"/>
            <a:chOff x="7143751" y="3686294"/>
            <a:chExt cx="3131147" cy="796052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7787640" y="3870960"/>
              <a:ext cx="1813560" cy="426720"/>
            </a:xfrm>
            <a:prstGeom prst="straightConnector1">
              <a:avLst/>
            </a:prstGeom>
            <a:ln w="19050">
              <a:solidFill>
                <a:srgbClr val="00B050"/>
              </a:solidFill>
              <a:prstDash val="lg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7787640" y="3870960"/>
              <a:ext cx="1813560" cy="426720"/>
            </a:xfrm>
            <a:prstGeom prst="straightConnector1">
              <a:avLst/>
            </a:prstGeom>
            <a:ln w="19050">
              <a:solidFill>
                <a:srgbClr val="00B050"/>
              </a:solidFill>
              <a:prstDash val="lg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146589" y="4113014"/>
              <a:ext cx="278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0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43751" y="3693914"/>
              <a:ext cx="278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1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996469" y="4105394"/>
              <a:ext cx="278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0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993631" y="3686294"/>
              <a:ext cx="278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1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671883" y="1867734"/>
            <a:ext cx="2494169" cy="2403038"/>
            <a:chOff x="7138483" y="1867734"/>
            <a:chExt cx="2494169" cy="2403038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7787640" y="2583180"/>
              <a:ext cx="1668780" cy="1103114"/>
            </a:xfrm>
            <a:prstGeom prst="straightConnector1">
              <a:avLst/>
            </a:prstGeom>
            <a:ln w="19050">
              <a:solidFill>
                <a:srgbClr val="00B050"/>
              </a:solidFill>
              <a:prstDash val="lg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7787640" y="2583180"/>
              <a:ext cx="1051076" cy="1480066"/>
            </a:xfrm>
            <a:prstGeom prst="straightConnector1">
              <a:avLst/>
            </a:prstGeom>
            <a:ln w="19050">
              <a:solidFill>
                <a:srgbClr val="00B050"/>
              </a:solidFill>
              <a:prstDash val="lg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9311641" y="1878250"/>
              <a:ext cx="3210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1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685830" y="1867734"/>
              <a:ext cx="3210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0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146103" y="3901440"/>
              <a:ext cx="3210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0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138483" y="3482340"/>
              <a:ext cx="3210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1</a:t>
              </a:r>
              <a:endParaRPr lang="en-US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376323" y="2653460"/>
            <a:ext cx="2440640" cy="2461810"/>
            <a:chOff x="7842923" y="2653460"/>
            <a:chExt cx="2440640" cy="2461810"/>
          </a:xfrm>
        </p:grpSpPr>
        <p:sp>
          <p:nvSpPr>
            <p:cNvPr id="32" name="TextBox 31"/>
            <p:cNvSpPr txBox="1"/>
            <p:nvPr/>
          </p:nvSpPr>
          <p:spPr>
            <a:xfrm>
              <a:off x="9976523" y="3263060"/>
              <a:ext cx="307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0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976523" y="3066210"/>
              <a:ext cx="307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1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976523" y="2850310"/>
              <a:ext cx="307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2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976523" y="2653460"/>
              <a:ext cx="307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3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842923" y="4745938"/>
              <a:ext cx="307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0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261761" y="4745938"/>
              <a:ext cx="307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1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321202" y="4745938"/>
              <a:ext cx="307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3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689489" y="4745938"/>
              <a:ext cx="307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2</a:t>
              </a:r>
              <a:endParaRPr lang="en-US" dirty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H="1">
              <a:off x="7996443" y="3447726"/>
              <a:ext cx="1604757" cy="952824"/>
            </a:xfrm>
            <a:prstGeom prst="straightConnector1">
              <a:avLst/>
            </a:prstGeom>
            <a:ln w="19050">
              <a:solidFill>
                <a:srgbClr val="00B050"/>
              </a:solidFill>
              <a:prstDash val="lg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9456420" y="3250876"/>
              <a:ext cx="132007" cy="1157758"/>
            </a:xfrm>
            <a:prstGeom prst="straightConnector1">
              <a:avLst/>
            </a:prstGeom>
            <a:ln w="19050">
              <a:solidFill>
                <a:srgbClr val="00B050"/>
              </a:solidFill>
              <a:prstDash val="lg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8838716" y="3034976"/>
              <a:ext cx="762484" cy="1365574"/>
            </a:xfrm>
            <a:prstGeom prst="straightConnector1">
              <a:avLst/>
            </a:prstGeom>
            <a:ln w="19050">
              <a:solidFill>
                <a:srgbClr val="00B050"/>
              </a:solidFill>
              <a:prstDash val="lg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>
              <a:off x="8410540" y="2838126"/>
              <a:ext cx="1190660" cy="1559955"/>
            </a:xfrm>
            <a:prstGeom prst="straightConnector1">
              <a:avLst/>
            </a:prstGeom>
            <a:ln w="19050">
              <a:solidFill>
                <a:srgbClr val="00B050"/>
              </a:solidFill>
              <a:prstDash val="lg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0" y="-23720"/>
            <a:ext cx="3924300" cy="414854"/>
            <a:chOff x="9017000" y="0"/>
            <a:chExt cx="3924300" cy="414854"/>
          </a:xfrm>
        </p:grpSpPr>
        <p:sp>
          <p:nvSpPr>
            <p:cNvPr id="55" name="TextBox 54"/>
            <p:cNvSpPr txBox="1"/>
            <p:nvPr/>
          </p:nvSpPr>
          <p:spPr>
            <a:xfrm>
              <a:off x="9105900" y="45522"/>
              <a:ext cx="383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i="1" dirty="0" smtClean="0">
                  <a:latin typeface="Georgia" panose="02040502050405020303" pitchFamily="18" charset="0"/>
                </a:rPr>
                <a:t>   CAD Enhancements</a:t>
              </a:r>
              <a:endParaRPr lang="en-US" b="1" i="1" dirty="0">
                <a:latin typeface="Georgia" panose="02040502050405020303" pitchFamily="18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9017000" y="0"/>
              <a:ext cx="3175000" cy="4148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7752537" y="5124400"/>
            <a:ext cx="2950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i="1" dirty="0" smtClean="0"/>
              <a:t>Left </a:t>
            </a:r>
            <a:r>
              <a:rPr lang="en-CA" dirty="0" smtClean="0">
                <a:sym typeface="Wingdings" panose="05000000000000000000" pitchFamily="2" charset="2"/>
              </a:rPr>
              <a:t> </a:t>
            </a:r>
            <a:r>
              <a:rPr lang="en-CA" i="1" dirty="0" smtClean="0">
                <a:sym typeface="Wingdings" panose="05000000000000000000" pitchFamily="2" charset="2"/>
              </a:rPr>
              <a:t>Right</a:t>
            </a:r>
          </a:p>
          <a:p>
            <a:pPr algn="ctr"/>
            <a:r>
              <a:rPr lang="en-CA" i="1" dirty="0" smtClean="0"/>
              <a:t>L2 endpoints </a:t>
            </a:r>
            <a:r>
              <a:rPr lang="en-CA" dirty="0" smtClean="0">
                <a:sym typeface="Wingdings" panose="05000000000000000000" pitchFamily="2" charset="2"/>
              </a:rPr>
              <a:t></a:t>
            </a:r>
            <a:r>
              <a:rPr lang="en-CA" i="1" dirty="0" smtClean="0">
                <a:sym typeface="Wingdings" panose="05000000000000000000" pitchFamily="2" charset="2"/>
              </a:rPr>
              <a:t> L2 endpoints</a:t>
            </a:r>
            <a:endParaRPr lang="en-CA" i="1" dirty="0" smtClean="0"/>
          </a:p>
          <a:p>
            <a:pPr algn="ctr"/>
            <a:r>
              <a:rPr lang="en-CA" i="1" dirty="0" smtClean="0"/>
              <a:t>Permutation = t+1</a:t>
            </a:r>
            <a:endParaRPr lang="en-US" i="1" dirty="0"/>
          </a:p>
        </p:txBody>
      </p:sp>
      <p:sp>
        <p:nvSpPr>
          <p:cNvPr id="59" name="TextBox 58"/>
          <p:cNvSpPr txBox="1"/>
          <p:nvPr/>
        </p:nvSpPr>
        <p:spPr>
          <a:xfrm>
            <a:off x="7618916" y="5115171"/>
            <a:ext cx="3148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i="1" dirty="0" smtClean="0"/>
              <a:t>Left </a:t>
            </a:r>
            <a:r>
              <a:rPr lang="en-CA" dirty="0" smtClean="0">
                <a:sym typeface="Wingdings" panose="05000000000000000000" pitchFamily="2" charset="2"/>
              </a:rPr>
              <a:t> </a:t>
            </a:r>
            <a:r>
              <a:rPr lang="en-CA" i="1" dirty="0" smtClean="0">
                <a:sym typeface="Wingdings" panose="05000000000000000000" pitchFamily="2" charset="2"/>
              </a:rPr>
              <a:t>Top</a:t>
            </a:r>
          </a:p>
          <a:p>
            <a:pPr algn="ctr"/>
            <a:r>
              <a:rPr lang="en-CA" i="1" dirty="0" smtClean="0">
                <a:sym typeface="Wingdings" panose="05000000000000000000" pitchFamily="2" charset="2"/>
              </a:rPr>
              <a:t>L2 midpoints</a:t>
            </a:r>
            <a:r>
              <a:rPr lang="en-CA" dirty="0" smtClean="0">
                <a:sym typeface="Wingdings" panose="05000000000000000000" pitchFamily="2" charset="2"/>
              </a:rPr>
              <a:t></a:t>
            </a:r>
            <a:r>
              <a:rPr lang="en-CA" i="1" dirty="0" smtClean="0">
                <a:sym typeface="Wingdings" panose="05000000000000000000" pitchFamily="2" charset="2"/>
              </a:rPr>
              <a:t> L3 endpoints</a:t>
            </a:r>
            <a:endParaRPr lang="en-CA" i="1" dirty="0" smtClean="0"/>
          </a:p>
          <a:p>
            <a:pPr algn="ctr"/>
            <a:r>
              <a:rPr lang="en-CA" i="1" dirty="0" smtClean="0"/>
              <a:t>Permutation = t</a:t>
            </a:r>
            <a:endParaRPr lang="en-US" i="1" dirty="0"/>
          </a:p>
        </p:txBody>
      </p:sp>
      <p:sp>
        <p:nvSpPr>
          <p:cNvPr id="60" name="TextBox 59"/>
          <p:cNvSpPr txBox="1"/>
          <p:nvPr/>
        </p:nvSpPr>
        <p:spPr>
          <a:xfrm>
            <a:off x="7548263" y="5120834"/>
            <a:ext cx="3429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i="1" dirty="0" smtClean="0"/>
              <a:t>Right </a:t>
            </a:r>
            <a:r>
              <a:rPr lang="en-CA" dirty="0" smtClean="0">
                <a:sym typeface="Wingdings" panose="05000000000000000000" pitchFamily="2" charset="2"/>
              </a:rPr>
              <a:t></a:t>
            </a:r>
            <a:r>
              <a:rPr lang="en-CA" i="1" dirty="0" smtClean="0">
                <a:sym typeface="Wingdings" panose="05000000000000000000" pitchFamily="2" charset="2"/>
              </a:rPr>
              <a:t> Bottom</a:t>
            </a:r>
          </a:p>
          <a:p>
            <a:pPr algn="ctr"/>
            <a:r>
              <a:rPr lang="en-CA" i="1" dirty="0" smtClean="0">
                <a:sym typeface="Wingdings" panose="05000000000000000000" pitchFamily="2" charset="2"/>
              </a:rPr>
              <a:t>L3 mid/endpoints </a:t>
            </a:r>
            <a:r>
              <a:rPr lang="en-CA" dirty="0" smtClean="0">
                <a:sym typeface="Wingdings" panose="05000000000000000000" pitchFamily="2" charset="2"/>
              </a:rPr>
              <a:t></a:t>
            </a:r>
            <a:r>
              <a:rPr lang="en-CA" i="1" dirty="0" smtClean="0">
                <a:sym typeface="Wingdings" panose="05000000000000000000" pitchFamily="2" charset="2"/>
              </a:rPr>
              <a:t> all endpoints</a:t>
            </a:r>
            <a:endParaRPr lang="en-CA" i="1" dirty="0" smtClean="0"/>
          </a:p>
          <a:p>
            <a:pPr algn="ctr"/>
            <a:r>
              <a:rPr lang="en-CA" i="1" dirty="0" smtClean="0"/>
              <a:t>Permutation = W-t</a:t>
            </a:r>
            <a:endParaRPr lang="en-US" i="1" dirty="0"/>
          </a:p>
        </p:txBody>
      </p:sp>
      <p:grpSp>
        <p:nvGrpSpPr>
          <p:cNvPr id="70" name="Group 69"/>
          <p:cNvGrpSpPr/>
          <p:nvPr/>
        </p:nvGrpSpPr>
        <p:grpSpPr>
          <a:xfrm>
            <a:off x="10793954" y="2790058"/>
            <a:ext cx="1698063" cy="1616616"/>
            <a:chOff x="10793954" y="2790058"/>
            <a:chExt cx="1698063" cy="1616616"/>
          </a:xfrm>
        </p:grpSpPr>
        <p:sp>
          <p:nvSpPr>
            <p:cNvPr id="61" name="Right Brace 60"/>
            <p:cNvSpPr/>
            <p:nvPr/>
          </p:nvSpPr>
          <p:spPr>
            <a:xfrm>
              <a:off x="10804263" y="2790058"/>
              <a:ext cx="346337" cy="750822"/>
            </a:xfrm>
            <a:prstGeom prst="rightBrace">
              <a:avLst>
                <a:gd name="adj1" fmla="val 30335"/>
                <a:gd name="adj2" fmla="val 50000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ight Brace 61"/>
            <p:cNvSpPr/>
            <p:nvPr/>
          </p:nvSpPr>
          <p:spPr>
            <a:xfrm>
              <a:off x="10793954" y="3578980"/>
              <a:ext cx="346337" cy="827694"/>
            </a:xfrm>
            <a:prstGeom prst="rightBrace">
              <a:avLst>
                <a:gd name="adj1" fmla="val 30335"/>
                <a:gd name="adj2" fmla="val 50000"/>
              </a:avLst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1233671" y="2983138"/>
              <a:ext cx="12583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i="1" dirty="0" smtClean="0">
                  <a:solidFill>
                    <a:srgbClr val="002A5C"/>
                  </a:solidFill>
                  <a:latin typeface="Georgia" panose="02040502050405020303" pitchFamily="18" charset="0"/>
                </a:rPr>
                <a:t>L3</a:t>
              </a:r>
              <a:endParaRPr lang="en-US" b="1" i="1" dirty="0">
                <a:solidFill>
                  <a:srgbClr val="002A5C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1208051" y="3808161"/>
              <a:ext cx="12583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i="1" dirty="0" smtClean="0">
                  <a:solidFill>
                    <a:srgbClr val="C00000"/>
                  </a:solidFill>
                  <a:latin typeface="Georgia" panose="02040502050405020303" pitchFamily="18" charset="0"/>
                </a:rPr>
                <a:t>L2</a:t>
              </a:r>
              <a:endParaRPr lang="en-US" b="1" i="1" dirty="0">
                <a:solidFill>
                  <a:srgbClr val="C00000"/>
                </a:solidFill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273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8" grpId="0"/>
      <p:bldP spid="58" grpId="1"/>
      <p:bldP spid="59" grpId="0"/>
      <p:bldP spid="59" grpId="1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Enhanced Router </a:t>
            </a:r>
            <a:r>
              <a:rPr lang="en-CA" dirty="0" err="1" smtClean="0"/>
              <a:t>Lookahead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89115" cy="4351338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How to route a connection?</a:t>
            </a:r>
          </a:p>
          <a:p>
            <a:endParaRPr lang="en-CA" dirty="0" smtClean="0"/>
          </a:p>
          <a:p>
            <a:r>
              <a:rPr lang="en-CA" dirty="0" smtClean="0"/>
              <a:t>BFS </a:t>
            </a:r>
            <a:r>
              <a:rPr lang="en-CA" dirty="0" smtClean="0">
                <a:sym typeface="Wingdings" panose="05000000000000000000" pitchFamily="2" charset="2"/>
              </a:rPr>
              <a:t> Simple, </a:t>
            </a:r>
            <a:r>
              <a:rPr lang="en-CA" dirty="0" smtClean="0">
                <a:solidFill>
                  <a:srgbClr val="C00000"/>
                </a:solidFill>
                <a:sym typeface="Wingdings" panose="05000000000000000000" pitchFamily="2" charset="2"/>
              </a:rPr>
              <a:t>impractically slow</a:t>
            </a:r>
          </a:p>
          <a:p>
            <a:endParaRPr lang="en-CA" dirty="0">
              <a:sym typeface="Wingdings" panose="05000000000000000000" pitchFamily="2" charset="2"/>
            </a:endParaRPr>
          </a:p>
          <a:p>
            <a:r>
              <a:rPr lang="en-CA" dirty="0" smtClean="0">
                <a:sym typeface="Wingdings" panose="05000000000000000000" pitchFamily="2" charset="2"/>
              </a:rPr>
              <a:t>Fast routers use a </a:t>
            </a:r>
            <a:r>
              <a:rPr lang="en-CA" dirty="0" err="1" smtClean="0">
                <a:solidFill>
                  <a:srgbClr val="005000"/>
                </a:solidFill>
                <a:sym typeface="Wingdings" panose="05000000000000000000" pitchFamily="2" charset="2"/>
              </a:rPr>
              <a:t>lookahead</a:t>
            </a:r>
            <a:r>
              <a:rPr lang="en-CA" dirty="0" smtClean="0">
                <a:solidFill>
                  <a:srgbClr val="005000"/>
                </a:solidFill>
                <a:sym typeface="Wingdings" panose="05000000000000000000" pitchFamily="2" charset="2"/>
              </a:rPr>
              <a:t> to estimate remaining cost </a:t>
            </a:r>
            <a:r>
              <a:rPr lang="en-CA" dirty="0" smtClean="0">
                <a:sym typeface="Wingdings" panose="05000000000000000000" pitchFamily="2" charset="2"/>
              </a:rPr>
              <a:t>from intermediate routing points</a:t>
            </a:r>
          </a:p>
          <a:p>
            <a:endParaRPr lang="en-CA" dirty="0">
              <a:sym typeface="Wingdings" panose="05000000000000000000" pitchFamily="2" charset="2"/>
            </a:endParaRPr>
          </a:p>
          <a:p>
            <a:r>
              <a:rPr lang="en-CA" dirty="0" smtClean="0">
                <a:sym typeface="Wingdings" panose="05000000000000000000" pitchFamily="2" charset="2"/>
              </a:rPr>
              <a:t>Good </a:t>
            </a:r>
            <a:r>
              <a:rPr lang="en-CA" dirty="0" err="1" smtClean="0">
                <a:sym typeface="Wingdings" panose="05000000000000000000" pitchFamily="2" charset="2"/>
              </a:rPr>
              <a:t>lookahead</a:t>
            </a:r>
            <a:r>
              <a:rPr lang="en-CA" dirty="0" smtClean="0">
                <a:sym typeface="Wingdings" panose="05000000000000000000" pitchFamily="2" charset="2"/>
              </a:rPr>
              <a:t>  </a:t>
            </a:r>
            <a:r>
              <a:rPr lang="en-CA" dirty="0" smtClean="0">
                <a:solidFill>
                  <a:srgbClr val="005000"/>
                </a:solidFill>
                <a:sym typeface="Wingdings" panose="05000000000000000000" pitchFamily="2" charset="2"/>
              </a:rPr>
              <a:t>fast, directed routing</a:t>
            </a:r>
          </a:p>
          <a:p>
            <a:endParaRPr lang="en-CA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D9D6-E583-4933-BC1C-02B07C30AF17}" type="slidenum">
              <a:rPr lang="en-US" smtClean="0"/>
              <a:t>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23720"/>
            <a:ext cx="3924300" cy="414854"/>
            <a:chOff x="9017000" y="0"/>
            <a:chExt cx="3924300" cy="414854"/>
          </a:xfrm>
        </p:grpSpPr>
        <p:sp>
          <p:nvSpPr>
            <p:cNvPr id="6" name="TextBox 5"/>
            <p:cNvSpPr txBox="1"/>
            <p:nvPr/>
          </p:nvSpPr>
          <p:spPr>
            <a:xfrm>
              <a:off x="9105900" y="45522"/>
              <a:ext cx="383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i="1" dirty="0" smtClean="0">
                  <a:latin typeface="Georgia" panose="02040502050405020303" pitchFamily="18" charset="0"/>
                </a:rPr>
                <a:t>   CAD Enhancements</a:t>
              </a:r>
              <a:endParaRPr lang="en-US" b="1" i="1" dirty="0">
                <a:latin typeface="Georgia" panose="02040502050405020303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017000" y="0"/>
              <a:ext cx="3175000" cy="4148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414" y="1757018"/>
            <a:ext cx="4097433" cy="423058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8479151" y="3498908"/>
            <a:ext cx="1543050" cy="15430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38200" y="1816100"/>
            <a:ext cx="569322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A5C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A5C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A5C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A5C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A5C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 rot="16200000">
            <a:off x="8746443" y="3623670"/>
            <a:ext cx="1008465" cy="152400"/>
          </a:xfrm>
          <a:prstGeom prst="rightArrow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002338" y="4022095"/>
            <a:ext cx="496676" cy="49667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749046" y="3761183"/>
            <a:ext cx="1003260" cy="100326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088626" y="3114096"/>
            <a:ext cx="2312674" cy="231267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075420" y="3637283"/>
            <a:ext cx="358140" cy="755652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945879" y="3114096"/>
            <a:ext cx="609601" cy="143030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8857586" y="3217166"/>
            <a:ext cx="793808" cy="901094"/>
            <a:chOff x="8857586" y="3076895"/>
            <a:chExt cx="793808" cy="1041365"/>
          </a:xfrm>
        </p:grpSpPr>
        <p:sp>
          <p:nvSpPr>
            <p:cNvPr id="28" name="Moon 27"/>
            <p:cNvSpPr/>
            <p:nvPr/>
          </p:nvSpPr>
          <p:spPr>
            <a:xfrm rot="5400000">
              <a:off x="9185434" y="3652300"/>
              <a:ext cx="138112" cy="793808"/>
            </a:xfrm>
            <a:prstGeom prst="moon">
              <a:avLst>
                <a:gd name="adj" fmla="val 8621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ight Arrow 32"/>
            <p:cNvSpPr/>
            <p:nvPr/>
          </p:nvSpPr>
          <p:spPr>
            <a:xfrm rot="16200000">
              <a:off x="8795482" y="3477062"/>
              <a:ext cx="909638" cy="109303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660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8" grpId="0" animBg="1"/>
      <p:bldP spid="18" grpId="1" animBg="1"/>
      <p:bldP spid="18" grpId="2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Enhanced Router </a:t>
            </a:r>
            <a:r>
              <a:rPr lang="en-CA" dirty="0" err="1" smtClean="0"/>
              <a:t>Lookahead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52074"/>
            <a:ext cx="6717633" cy="4855646"/>
          </a:xfrm>
        </p:spPr>
        <p:txBody>
          <a:bodyPr>
            <a:normAutofit fontScale="85000" lnSpcReduction="20000"/>
          </a:bodyPr>
          <a:lstStyle/>
          <a:p>
            <a:r>
              <a:rPr lang="en-CA" sz="3600" dirty="0" smtClean="0"/>
              <a:t>How to estimate remaining cost?</a:t>
            </a:r>
          </a:p>
          <a:p>
            <a:pPr lvl="1"/>
            <a:r>
              <a:rPr lang="en-CA" b="1" dirty="0" smtClean="0"/>
              <a:t>VPR 7.0</a:t>
            </a:r>
            <a:r>
              <a:rPr lang="en-CA" dirty="0" smtClean="0"/>
              <a:t>: assume the same wire type can be used to finish the route in an optimal number of segments</a:t>
            </a:r>
          </a:p>
          <a:p>
            <a:pPr marL="457200" lvl="1" indent="0">
              <a:buNone/>
            </a:pPr>
            <a:r>
              <a:rPr lang="en-CA" dirty="0" smtClean="0">
                <a:sym typeface="Wingdings" panose="05000000000000000000" pitchFamily="2" charset="2"/>
              </a:rPr>
              <a:t>     </a:t>
            </a:r>
            <a:r>
              <a:rPr lang="en-CA" dirty="0" smtClean="0">
                <a:solidFill>
                  <a:srgbClr val="005000"/>
                </a:solidFill>
                <a:sym typeface="Wingdings" panose="05000000000000000000" pitchFamily="2" charset="2"/>
              </a:rPr>
              <a:t>Efficient</a:t>
            </a:r>
            <a:r>
              <a:rPr lang="en-CA" dirty="0" smtClean="0">
                <a:sym typeface="Wingdings" panose="05000000000000000000" pitchFamily="2" charset="2"/>
              </a:rPr>
              <a:t>, </a:t>
            </a:r>
            <a:r>
              <a:rPr lang="en-CA" dirty="0" smtClean="0">
                <a:solidFill>
                  <a:srgbClr val="C00000"/>
                </a:solidFill>
                <a:sym typeface="Wingdings" panose="05000000000000000000" pitchFamily="2" charset="2"/>
              </a:rPr>
              <a:t>limiting</a:t>
            </a:r>
          </a:p>
          <a:p>
            <a:pPr marL="457200" lvl="1" indent="0">
              <a:buNone/>
            </a:pPr>
            <a:endParaRPr lang="en-CA" dirty="0" smtClean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lvl="1"/>
            <a:r>
              <a:rPr lang="en-CA" b="1" dirty="0" smtClean="0">
                <a:sym typeface="Wingdings" panose="05000000000000000000" pitchFamily="2" charset="2"/>
              </a:rPr>
              <a:t>Independence</a:t>
            </a:r>
            <a:r>
              <a:rPr lang="en-CA" dirty="0" smtClean="0">
                <a:sym typeface="Wingdings" panose="05000000000000000000" pitchFamily="2" charset="2"/>
              </a:rPr>
              <a:t>: makes absolutely no assumptions about the FPGA architecture</a:t>
            </a:r>
            <a:r>
              <a:rPr lang="en-CA" dirty="0" smtClean="0"/>
              <a:t> to build large lookup tables of routing costs</a:t>
            </a:r>
          </a:p>
          <a:p>
            <a:pPr marL="457200" lvl="1" indent="0">
              <a:buNone/>
            </a:pPr>
            <a:r>
              <a:rPr lang="en-CA" dirty="0" smtClean="0">
                <a:sym typeface="Wingdings" panose="05000000000000000000" pitchFamily="2" charset="2"/>
              </a:rPr>
              <a:t>    </a:t>
            </a:r>
            <a:r>
              <a:rPr lang="en-CA" dirty="0" smtClean="0">
                <a:solidFill>
                  <a:srgbClr val="005000"/>
                </a:solidFill>
                <a:sym typeface="Wingdings" panose="05000000000000000000" pitchFamily="2" charset="2"/>
              </a:rPr>
              <a:t>Very general</a:t>
            </a:r>
            <a:r>
              <a:rPr lang="en-CA" dirty="0" smtClean="0">
                <a:sym typeface="Wingdings" panose="05000000000000000000" pitchFamily="2" charset="2"/>
              </a:rPr>
              <a:t>, </a:t>
            </a:r>
            <a:r>
              <a:rPr lang="en-CA" dirty="0" smtClean="0">
                <a:solidFill>
                  <a:srgbClr val="C00000"/>
                </a:solidFill>
                <a:sym typeface="Wingdings" panose="05000000000000000000" pitchFamily="2" charset="2"/>
              </a:rPr>
              <a:t>very memory-hungry</a:t>
            </a:r>
            <a:endParaRPr lang="en-CA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CA" dirty="0" smtClean="0">
                <a:sym typeface="Wingdings" panose="05000000000000000000" pitchFamily="2" charset="2"/>
              </a:rPr>
              <a:t>       (multiple GBs for 200 x 200 FPGA)</a:t>
            </a:r>
          </a:p>
          <a:p>
            <a:pPr marL="457200" lvl="1" indent="0">
              <a:buNone/>
            </a:pPr>
            <a:endParaRPr lang="en-CA" dirty="0">
              <a:sym typeface="Wingdings" panose="05000000000000000000" pitchFamily="2" charset="2"/>
            </a:endParaRPr>
          </a:p>
          <a:p>
            <a:pPr lvl="1"/>
            <a:r>
              <a:rPr lang="en-CA" b="1" dirty="0" smtClean="0">
                <a:sym typeface="Wingdings" panose="05000000000000000000" pitchFamily="2" charset="2"/>
              </a:rPr>
              <a:t>Proposed</a:t>
            </a:r>
            <a:r>
              <a:rPr lang="en-CA" dirty="0" smtClean="0">
                <a:sym typeface="Wingdings" panose="05000000000000000000" pitchFamily="2" charset="2"/>
              </a:rPr>
              <a:t>: perform BFS sample routings to build lookup tables of routing costs for each relative coordinate offset</a:t>
            </a:r>
          </a:p>
          <a:p>
            <a:pPr lvl="2"/>
            <a:r>
              <a:rPr lang="en-CA" dirty="0" smtClean="0">
                <a:sym typeface="Wingdings" panose="05000000000000000000" pitchFamily="2" charset="2"/>
              </a:rPr>
              <a:t>Exploit symmetries that exist in island-style FPGAs</a:t>
            </a:r>
            <a:endParaRPr lang="en-CA" dirty="0" smtClean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r>
              <a:rPr lang="en-CA" dirty="0">
                <a:sym typeface="Wingdings" panose="05000000000000000000" pitchFamily="2" charset="2"/>
              </a:rPr>
              <a:t> </a:t>
            </a:r>
            <a:r>
              <a:rPr lang="en-CA" dirty="0" smtClean="0">
                <a:sym typeface="Wingdings" panose="05000000000000000000" pitchFamily="2" charset="2"/>
              </a:rPr>
              <a:t>    </a:t>
            </a:r>
            <a:r>
              <a:rPr lang="en-CA" dirty="0" smtClean="0">
                <a:solidFill>
                  <a:srgbClr val="005000"/>
                </a:solidFill>
                <a:sym typeface="Wingdings" panose="05000000000000000000" pitchFamily="2" charset="2"/>
              </a:rPr>
              <a:t>Fast, memory efficient, handles complex interconnect</a:t>
            </a:r>
          </a:p>
          <a:p>
            <a:pPr marL="914400" lvl="2" indent="0">
              <a:buNone/>
            </a:pPr>
            <a:r>
              <a:rPr lang="en-CA" dirty="0">
                <a:sym typeface="Wingdings" panose="05000000000000000000" pitchFamily="2" charset="2"/>
              </a:rPr>
              <a:t> </a:t>
            </a:r>
            <a:r>
              <a:rPr lang="en-CA" dirty="0" smtClean="0">
                <a:sym typeface="Wingdings" panose="05000000000000000000" pitchFamily="2" charset="2"/>
              </a:rPr>
              <a:t>       (10s of MBs for 200 x 200 FPGA)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D9D6-E583-4933-BC1C-02B07C30AF17}" type="slidenum">
              <a:rPr lang="en-US" smtClean="0"/>
              <a:t>9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0" y="-23720"/>
            <a:ext cx="3924300" cy="414854"/>
            <a:chOff x="9017000" y="0"/>
            <a:chExt cx="3924300" cy="414854"/>
          </a:xfrm>
        </p:grpSpPr>
        <p:sp>
          <p:nvSpPr>
            <p:cNvPr id="27" name="TextBox 26"/>
            <p:cNvSpPr txBox="1"/>
            <p:nvPr/>
          </p:nvSpPr>
          <p:spPr>
            <a:xfrm>
              <a:off x="9105900" y="45522"/>
              <a:ext cx="383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i="1" dirty="0" smtClean="0">
                  <a:latin typeface="Georgia" panose="02040502050405020303" pitchFamily="18" charset="0"/>
                </a:rPr>
                <a:t>   CAD Enhancements</a:t>
              </a:r>
              <a:endParaRPr lang="en-US" b="1" i="1" dirty="0">
                <a:latin typeface="Georgia" panose="02040502050405020303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017000" y="0"/>
              <a:ext cx="3175000" cy="4148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5618" y="1747268"/>
            <a:ext cx="3289281" cy="3396171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8475663" y="3286124"/>
            <a:ext cx="402835" cy="1156499"/>
            <a:chOff x="8361363" y="3133724"/>
            <a:chExt cx="402835" cy="1156499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8361363" y="4251325"/>
              <a:ext cx="2159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8561389" y="3168650"/>
              <a:ext cx="0" cy="112157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ight Arrow 37"/>
            <p:cNvSpPr/>
            <p:nvPr/>
          </p:nvSpPr>
          <p:spPr>
            <a:xfrm>
              <a:off x="8561389" y="3133724"/>
              <a:ext cx="202809" cy="1524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8643548" y="2535627"/>
            <a:ext cx="1937934" cy="2121703"/>
            <a:chOff x="8529248" y="2383227"/>
            <a:chExt cx="1937934" cy="2121703"/>
          </a:xfrm>
        </p:grpSpPr>
        <p:cxnSp>
          <p:nvCxnSpPr>
            <p:cNvPr id="41" name="Straight Connector 40"/>
            <p:cNvCxnSpPr/>
            <p:nvPr/>
          </p:nvCxnSpPr>
          <p:spPr>
            <a:xfrm flipV="1">
              <a:off x="8561389" y="2959100"/>
              <a:ext cx="0" cy="154583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8529248" y="2997200"/>
              <a:ext cx="1293408" cy="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ight Arrow 42"/>
            <p:cNvSpPr/>
            <p:nvPr/>
          </p:nvSpPr>
          <p:spPr>
            <a:xfrm rot="16200000">
              <a:off x="10289577" y="2408432"/>
              <a:ext cx="202809" cy="152400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9785350" y="2559844"/>
              <a:ext cx="0" cy="470496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9746456" y="2581275"/>
              <a:ext cx="690563" cy="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7440787" y="5446889"/>
            <a:ext cx="442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i="1" dirty="0" smtClean="0"/>
              <a:t>Lookup[wire type A][x-</a:t>
            </a:r>
            <a:r>
              <a:rPr lang="en-CA" i="1" dirty="0" err="1" smtClean="0"/>
              <a:t>chan</a:t>
            </a:r>
            <a:r>
              <a:rPr lang="en-CA" i="1" dirty="0" smtClean="0"/>
              <a:t>][1][3] = 0.6ns</a:t>
            </a:r>
            <a:endParaRPr lang="en-US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7441667" y="5451019"/>
            <a:ext cx="442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i="1" dirty="0" smtClean="0"/>
              <a:t>Lookup[wire type B][y-</a:t>
            </a:r>
            <a:r>
              <a:rPr lang="en-CA" i="1" dirty="0" err="1" smtClean="0"/>
              <a:t>chan</a:t>
            </a:r>
            <a:r>
              <a:rPr lang="en-CA" i="1" dirty="0" smtClean="0"/>
              <a:t>][5][5] = 1.3ns</a:t>
            </a:r>
            <a:endParaRPr lang="en-US" i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7698710" y="5772151"/>
            <a:ext cx="3655090" cy="530542"/>
            <a:chOff x="7698710" y="5772151"/>
            <a:chExt cx="3655090" cy="530542"/>
          </a:xfrm>
        </p:grpSpPr>
        <p:sp>
          <p:nvSpPr>
            <p:cNvPr id="9" name="TextBox 8"/>
            <p:cNvSpPr txBox="1"/>
            <p:nvPr/>
          </p:nvSpPr>
          <p:spPr>
            <a:xfrm>
              <a:off x="7698710" y="5901117"/>
              <a:ext cx="14906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400" i="1" dirty="0" smtClean="0">
                  <a:solidFill>
                    <a:srgbClr val="0070C0"/>
                  </a:solidFill>
                </a:rPr>
                <a:t>From wire type</a:t>
              </a:r>
              <a:endParaRPr lang="en-US" sz="1400" i="1" dirty="0">
                <a:solidFill>
                  <a:srgbClr val="0070C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075374" y="5994916"/>
              <a:ext cx="11742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400" i="1" dirty="0" smtClean="0">
                  <a:solidFill>
                    <a:srgbClr val="0070C0"/>
                  </a:solidFill>
                </a:rPr>
                <a:t>From channel</a:t>
              </a:r>
              <a:endParaRPr lang="en-US" sz="1400" i="1" dirty="0">
                <a:solidFill>
                  <a:srgbClr val="0070C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244825" y="5990157"/>
              <a:ext cx="5735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400" dirty="0" smtClean="0">
                  <a:solidFill>
                    <a:srgbClr val="0070C0"/>
                  </a:solidFill>
                </a:rPr>
                <a:t>|</a:t>
              </a:r>
              <a:r>
                <a:rPr lang="el-GR" sz="1400" i="1" dirty="0" smtClean="0">
                  <a:solidFill>
                    <a:srgbClr val="0070C0"/>
                  </a:solidFill>
                </a:rPr>
                <a:t>Δ</a:t>
              </a:r>
              <a:r>
                <a:rPr lang="en-CA" sz="1400" i="1" dirty="0" smtClean="0">
                  <a:solidFill>
                    <a:srgbClr val="0070C0"/>
                  </a:solidFill>
                </a:rPr>
                <a:t>x</a:t>
              </a:r>
              <a:r>
                <a:rPr lang="en-CA" sz="1400" dirty="0" smtClean="0">
                  <a:solidFill>
                    <a:srgbClr val="0070C0"/>
                  </a:solidFill>
                </a:rPr>
                <a:t>|</a:t>
              </a:r>
              <a:endParaRPr 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0802145" y="5934902"/>
              <a:ext cx="5516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400" dirty="0" smtClean="0">
                  <a:solidFill>
                    <a:srgbClr val="0070C0"/>
                  </a:solidFill>
                </a:rPr>
                <a:t>|</a:t>
              </a:r>
              <a:r>
                <a:rPr lang="el-GR" sz="1400" i="1" dirty="0" smtClean="0">
                  <a:solidFill>
                    <a:srgbClr val="0070C0"/>
                  </a:solidFill>
                </a:rPr>
                <a:t>Δ</a:t>
              </a:r>
              <a:r>
                <a:rPr lang="en-CA" sz="1400" i="1" dirty="0" smtClean="0">
                  <a:solidFill>
                    <a:srgbClr val="0070C0"/>
                  </a:solidFill>
                </a:rPr>
                <a:t>y</a:t>
              </a:r>
              <a:r>
                <a:rPr lang="en-CA" sz="1400" dirty="0" smtClean="0">
                  <a:solidFill>
                    <a:srgbClr val="0070C0"/>
                  </a:solidFill>
                </a:rPr>
                <a:t>|</a:t>
              </a:r>
              <a:endParaRPr lang="en-US" sz="1400" dirty="0">
                <a:solidFill>
                  <a:srgbClr val="0070C0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8643548" y="5772151"/>
              <a:ext cx="190890" cy="19526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9779276" y="5789521"/>
              <a:ext cx="157680" cy="26548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H="1" flipV="1">
              <a:off x="10464996" y="5781237"/>
              <a:ext cx="26792" cy="25788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H="1" flipV="1">
              <a:off x="10719317" y="5781238"/>
              <a:ext cx="203918" cy="20002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736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47" grpId="0"/>
    </p:bldLst>
  </p:timing>
</p:sld>
</file>

<file path=ppt/theme/theme1.xml><?xml version="1.0" encoding="utf-8"?>
<a:theme xmlns:a="http://schemas.openxmlformats.org/drawingml/2006/main" name="my_uoft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y_uoft_template.potx" id="{6B0C7EDD-BCAB-4808-8691-7EC6A7EC2B9F}" vid="{F9B21834-6992-4819-B08F-657389E433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my_uoft_template</Template>
  <TotalTime>4138</TotalTime>
  <Words>1374</Words>
  <Application>Microsoft Office PowerPoint</Application>
  <PresentationFormat>Custom</PresentationFormat>
  <Paragraphs>390</Paragraphs>
  <Slides>28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my_uoft_template</vt:lpstr>
      <vt:lpstr>The Speed of Diversity:  Exploring Complex Interconnect Topologies  for the Global Metal Layer</vt:lpstr>
      <vt:lpstr>Motivation – The Metal Stack</vt:lpstr>
      <vt:lpstr>Motivation – The Metal Stack</vt:lpstr>
      <vt:lpstr>Contributions</vt:lpstr>
      <vt:lpstr>PowerPoint Presentation</vt:lpstr>
      <vt:lpstr>Enhanced Switch Block Descriptions</vt:lpstr>
      <vt:lpstr>Enhanced Switch Block Descriptions</vt:lpstr>
      <vt:lpstr>Enhanced Router Lookahead</vt:lpstr>
      <vt:lpstr>Enhanced Router Lookahead</vt:lpstr>
      <vt:lpstr>Enhanced Router Lookahead</vt:lpstr>
      <vt:lpstr>PowerPoint Presentation</vt:lpstr>
      <vt:lpstr>Exploration Methodology</vt:lpstr>
      <vt:lpstr>Exploration Methodology</vt:lpstr>
      <vt:lpstr>Complex Topologies Explored</vt:lpstr>
      <vt:lpstr>Routing Example – “On-CB, Off-CB”</vt:lpstr>
      <vt:lpstr>Routing Example – “On-SB, Off-SB”</vt:lpstr>
      <vt:lpstr>VPR 7.0 Default</vt:lpstr>
      <vt:lpstr>(1) On-CB, Off-CB</vt:lpstr>
      <vt:lpstr>(2) On-CB, Off-SB</vt:lpstr>
      <vt:lpstr>(3) On-CB, Off-CB/SB</vt:lpstr>
      <vt:lpstr>(4) On-SB, Off-SB</vt:lpstr>
      <vt:lpstr>(5) On-CB/SB, Off-CB/SB</vt:lpstr>
      <vt:lpstr>Verifying Results with Different Logic Block Architecture</vt:lpstr>
      <vt:lpstr>Complex Interconnect Summary</vt:lpstr>
      <vt:lpstr>Summary of Contributions</vt:lpstr>
      <vt:lpstr>Future Work</vt:lpstr>
      <vt:lpstr>  Thank You!  Oleg Petelin  opetelin@eecg.toronto.edu  Vaughn Betz  vaughn@eecg.toronto.edu</vt:lpstr>
      <vt:lpstr>Appendix 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Speed of Diversity:  Exploring Complex Interconnect Topologies for the Global Metal Layer</dc:title>
  <dc:creator>Oleg Petelin</dc:creator>
  <cp:lastModifiedBy>Vaughn</cp:lastModifiedBy>
  <cp:revision>290</cp:revision>
  <dcterms:created xsi:type="dcterms:W3CDTF">2016-08-10T00:08:01Z</dcterms:created>
  <dcterms:modified xsi:type="dcterms:W3CDTF">2016-08-30T13:29:50Z</dcterms:modified>
</cp:coreProperties>
</file>