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904" r:id="rId2"/>
  </p:sldMasterIdLst>
  <p:notesMasterIdLst>
    <p:notesMasterId r:id="rId11"/>
  </p:notesMasterIdLst>
  <p:handoutMasterIdLst>
    <p:handoutMasterId r:id="rId12"/>
  </p:handoutMasterIdLst>
  <p:sldIdLst>
    <p:sldId id="256" r:id="rId3"/>
    <p:sldId id="460" r:id="rId4"/>
    <p:sldId id="455" r:id="rId5"/>
    <p:sldId id="461" r:id="rId6"/>
    <p:sldId id="462" r:id="rId7"/>
    <p:sldId id="463" r:id="rId8"/>
    <p:sldId id="464" r:id="rId9"/>
    <p:sldId id="465" r:id="rId1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 baseline="-250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5B00"/>
    <a:srgbClr val="2F4DB2"/>
    <a:srgbClr val="1F3373"/>
    <a:srgbClr val="FFD1D1"/>
    <a:srgbClr val="FFAFA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6"/>
    <p:restoredTop sz="94643"/>
  </p:normalViewPr>
  <p:slideViewPr>
    <p:cSldViewPr>
      <p:cViewPr varScale="1">
        <p:scale>
          <a:sx n="75" d="100"/>
          <a:sy n="75" d="100"/>
        </p:scale>
        <p:origin x="184" y="15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C1E4EB0-8759-6B44-9531-BF9B4F2D2EFC}" type="datetime1">
              <a:rPr lang="en-US"/>
              <a:pPr>
                <a:defRPr/>
              </a:pPr>
              <a:t>8/25/16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7A0CEB0-3B57-654F-BC21-EDB29CBF0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820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38CD92B-22D0-8249-92BA-64D19F0584C4}" type="datetime1">
              <a:rPr lang="en-US"/>
              <a:pPr>
                <a:defRPr/>
              </a:pPr>
              <a:t>8/25/16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1131E48-B341-6E42-9BC5-7AC73721B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917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31E48-B341-6E42-9BC5-7AC73721BEC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11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31E48-B341-6E42-9BC5-7AC73721BEC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58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31E48-B341-6E42-9BC5-7AC73721BEC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8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31E48-B341-6E42-9BC5-7AC73721BEC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31E48-B341-6E42-9BC5-7AC73721BEC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93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131E48-B341-6E42-9BC5-7AC73721BEC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5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pptblank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726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1600201"/>
            <a:ext cx="7772400" cy="1102519"/>
          </a:xfrm>
        </p:spPr>
        <p:txBody>
          <a:bodyPr/>
          <a:lstStyle>
            <a:lvl1pPr>
              <a:lnSpc>
                <a:spcPct val="100000"/>
              </a:lnSpc>
              <a:defRPr sz="4400">
                <a:effectLst>
                  <a:outerShdw blurRad="50800" dist="50800" dir="2700000" algn="tl" rotWithShape="0">
                    <a:srgbClr val="000000">
                      <a:alpha val="85000"/>
                    </a:srgbClr>
                  </a:outerShdw>
                </a:effectLst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743200"/>
            <a:ext cx="6400800" cy="131445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774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348AC-2159-D946-B0FB-EA60C73FB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12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457201"/>
            <a:ext cx="2266950" cy="43660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457201"/>
            <a:ext cx="6648450" cy="43660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1130A-9B10-5047-9F88-33935D876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8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9067800" cy="8572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4287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4287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3DAA5-8D3F-6C46-805E-A5CF791B4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247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wafer72mute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4" b="10231"/>
          <a:stretch>
            <a:fillRect/>
          </a:stretch>
        </p:blipFill>
        <p:spPr bwMode="auto">
          <a:xfrm>
            <a:off x="3" y="4848225"/>
            <a:ext cx="9153525" cy="303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1"/>
            <a:ext cx="9144000" cy="47708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>
              <a:latin typeface="Arial Narrow" charset="0"/>
            </a:endParaRPr>
          </a:p>
        </p:txBody>
      </p:sp>
      <p:sp>
        <p:nvSpPr>
          <p:cNvPr id="7" name="Text Box 48"/>
          <p:cNvSpPr txBox="1">
            <a:spLocks noChangeArrowheads="1"/>
          </p:cNvSpPr>
          <p:nvPr userDrawn="1"/>
        </p:nvSpPr>
        <p:spPr bwMode="auto">
          <a:xfrm>
            <a:off x="6126163" y="4898231"/>
            <a:ext cx="288290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zh-CN" altLang="en-US" sz="1000" i="1">
                <a:solidFill>
                  <a:schemeClr val="tx2"/>
                </a:solidFill>
                <a:latin typeface="Gill Sans" charset="0"/>
                <a:cs typeface="Gill Sans" charset="0"/>
              </a:rPr>
              <a:t> </a:t>
            </a:r>
            <a:r>
              <a:rPr lang="en-US" altLang="zh-CN" sz="1000" i="1">
                <a:solidFill>
                  <a:schemeClr val="tx2"/>
                </a:solidFill>
                <a:latin typeface="Gill Sans" charset="0"/>
                <a:cs typeface="Gill Sans" charset="0"/>
              </a:rPr>
              <a:t>© Rob A. Rutenbar 2011           Slide </a:t>
            </a:r>
            <a:fld id="{369D2D31-18D5-7E40-86A5-473904A0F136}" type="slidenum">
              <a:rPr lang="en-US" altLang="zh-CN" sz="1000" i="1">
                <a:solidFill>
                  <a:schemeClr val="tx2"/>
                </a:solidFill>
                <a:latin typeface="Gill Sans" charset="0"/>
                <a:cs typeface="Gill Sans" charset="0"/>
              </a:rPr>
              <a:pPr algn="ctr" eaLnBrk="1" hangingPunct="1"/>
              <a:t>‹#›</a:t>
            </a:fld>
            <a:endParaRPr lang="en-US" altLang="zh-CN" sz="1000" i="1">
              <a:solidFill>
                <a:schemeClr val="tx2"/>
              </a:solidFill>
              <a:latin typeface="Gill Sans" charset="0"/>
              <a:cs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569" y="221749"/>
            <a:ext cx="8533933" cy="314693"/>
          </a:xfrm>
          <a:effectLst/>
        </p:spPr>
        <p:txBody>
          <a:bodyPr/>
          <a:lstStyle>
            <a:lvl1pPr algn="l">
              <a:defRPr sz="3200" b="0" i="0">
                <a:solidFill>
                  <a:srgbClr val="A50021"/>
                </a:solidFill>
                <a:effectLst>
                  <a:outerShdw blurRad="38100" dist="12700" dir="2700000" algn="tl">
                    <a:schemeClr val="tx1">
                      <a:alpha val="60000"/>
                    </a:schemeClr>
                  </a:outerShdw>
                </a:effectLst>
                <a:latin typeface="Gill Sans"/>
                <a:cs typeface="Gill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09" y="716911"/>
            <a:ext cx="4017769" cy="3858870"/>
          </a:xfrm>
        </p:spPr>
        <p:txBody>
          <a:bodyPr/>
          <a:lstStyle>
            <a:lvl1pPr>
              <a:buClr>
                <a:schemeClr val="accent2"/>
              </a:buClr>
              <a:defRPr sz="2000" b="0">
                <a:latin typeface="+mn-lt"/>
                <a:cs typeface="Gill Sans"/>
              </a:defRPr>
            </a:lvl1pPr>
            <a:lvl2pPr>
              <a:buClr>
                <a:schemeClr val="accent4">
                  <a:lumMod val="65000"/>
                  <a:lumOff val="35000"/>
                </a:schemeClr>
              </a:buClr>
              <a:defRPr sz="1800">
                <a:latin typeface="+mn-lt"/>
                <a:cs typeface="Gill Sans"/>
              </a:defRPr>
            </a:lvl2pPr>
            <a:lvl3pPr>
              <a:buClr>
                <a:srgbClr val="8B1731"/>
              </a:buClr>
              <a:defRPr sz="1800">
                <a:latin typeface="+mn-lt"/>
                <a:cs typeface="Gill Sans"/>
              </a:defRPr>
            </a:lvl3pPr>
            <a:lvl4pPr>
              <a:buClr>
                <a:srgbClr val="F8843E"/>
              </a:buClr>
              <a:defRPr/>
            </a:lvl4pPr>
            <a:lvl5pPr>
              <a:buClr>
                <a:srgbClr val="F8843E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5001175" y="716911"/>
            <a:ext cx="3768741" cy="3858870"/>
          </a:xfrm>
        </p:spPr>
        <p:txBody>
          <a:bodyPr/>
          <a:lstStyle>
            <a:lvl1pPr>
              <a:buClr>
                <a:schemeClr val="accent2"/>
              </a:buClr>
              <a:defRPr sz="2000" b="0">
                <a:latin typeface="+mn-lt"/>
                <a:cs typeface="Gill Sans"/>
              </a:defRPr>
            </a:lvl1pPr>
            <a:lvl2pPr>
              <a:buClr>
                <a:schemeClr val="accent4">
                  <a:lumMod val="65000"/>
                  <a:lumOff val="35000"/>
                </a:schemeClr>
              </a:buClr>
              <a:defRPr sz="1800">
                <a:latin typeface="+mn-lt"/>
                <a:cs typeface="Gill Sans"/>
              </a:defRPr>
            </a:lvl2pPr>
            <a:lvl3pPr>
              <a:buClr>
                <a:srgbClr val="8B1731"/>
              </a:buClr>
              <a:defRPr sz="1800">
                <a:latin typeface="+mn-lt"/>
                <a:cs typeface="Gill Sans"/>
              </a:defRPr>
            </a:lvl3pPr>
            <a:lvl4pPr>
              <a:buClr>
                <a:srgbClr val="F8843E"/>
              </a:buClr>
              <a:defRPr/>
            </a:lvl4pPr>
            <a:lvl5pPr>
              <a:buClr>
                <a:srgbClr val="F8843E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95371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351900"/>
            <a:ext cx="7772400" cy="981174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7" y="1456137"/>
            <a:ext cx="5009103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" y="4475722"/>
            <a:ext cx="9144001" cy="667778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08519" y="4694400"/>
            <a:ext cx="3895838" cy="265810"/>
          </a:xfrm>
          <a:prstGeom prst="rect">
            <a:avLst/>
          </a:prstGeom>
          <a:effectLst/>
        </p:spPr>
      </p:pic>
      <p:pic>
        <p:nvPicPr>
          <p:cNvPr id="11" name="Picture 10" descr="master intel logo"/>
          <p:cNvPicPr>
            <a:picLocks noChangeAspect="1" noChangeArrowheads="1"/>
          </p:cNvPicPr>
          <p:nvPr userDrawn="1"/>
        </p:nvPicPr>
        <p:blipFill>
          <a:blip r:embed="rId4" cstate="print">
            <a:biLevel thresh="50000"/>
          </a:blip>
          <a:srcRect/>
          <a:stretch>
            <a:fillRect/>
          </a:stretch>
        </p:blipFill>
        <p:spPr bwMode="auto">
          <a:xfrm>
            <a:off x="111706" y="4526385"/>
            <a:ext cx="1266474" cy="613798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1427423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40074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9627"/>
            <a:ext cx="8229600" cy="3784997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Font typeface="Wingdings" charset="2"/>
              <a:buChar char="§"/>
              <a:defRPr sz="2400">
                <a:solidFill>
                  <a:schemeClr val="accent3">
                    <a:lumMod val="25000"/>
                  </a:schemeClr>
                </a:solidFill>
                <a:latin typeface="Helvetica Neue"/>
                <a:cs typeface="Helvetica Neue"/>
              </a:defRPr>
            </a:lvl1pPr>
            <a:lvl2pPr>
              <a:buClr>
                <a:schemeClr val="tx1"/>
              </a:buClr>
              <a:buFont typeface="Wingdings" charset="2"/>
              <a:buChar char="§"/>
              <a:defRPr sz="2000">
                <a:solidFill>
                  <a:schemeClr val="accent3">
                    <a:lumMod val="25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chemeClr val="tx1"/>
              </a:buClr>
              <a:buFont typeface="Wingdings" charset="2"/>
              <a:buChar char="§"/>
              <a:defRPr sz="1800">
                <a:solidFill>
                  <a:schemeClr val="accent3">
                    <a:lumMod val="25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chemeClr val="tx1"/>
              </a:buClr>
              <a:buFont typeface="Wingdings" charset="2"/>
              <a:buChar char="§"/>
              <a:defRPr sz="1600">
                <a:solidFill>
                  <a:schemeClr val="accent3">
                    <a:lumMod val="2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chemeClr val="tx1"/>
              </a:buClr>
              <a:buFont typeface="Wingdings" charset="2"/>
              <a:buChar char="§"/>
              <a:defRPr sz="1400">
                <a:solidFill>
                  <a:schemeClr val="accent3">
                    <a:lumMod val="2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132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273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98072"/>
            <a:ext cx="8229600" cy="3331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43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809627"/>
            <a:ext cx="4038600" cy="3784997"/>
          </a:xfrm>
          <a:prstGeom prst="rect">
            <a:avLst/>
          </a:prstGeom>
        </p:spPr>
        <p:txBody>
          <a:bodyPr/>
          <a:lstStyle>
            <a:lvl1pPr>
              <a:buClr>
                <a:srgbClr val="800000"/>
              </a:buClr>
              <a:buFont typeface="Wingdings" charset="2"/>
              <a:buChar char="§"/>
              <a:defRPr sz="22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buClr>
                <a:srgbClr val="800000"/>
              </a:buClr>
              <a:buFont typeface="Wingdings" charset="2"/>
              <a:buChar char="§"/>
              <a:defRPr sz="200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2pPr>
            <a:lvl3pPr>
              <a:buClr>
                <a:srgbClr val="800000"/>
              </a:buClr>
              <a:buFont typeface="Wingdings" charset="2"/>
              <a:buChar char="§"/>
              <a:defRPr sz="200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3pPr>
            <a:lvl4pPr>
              <a:buClr>
                <a:srgbClr val="800000"/>
              </a:buClr>
              <a:buFont typeface="Wingdings" charset="2"/>
              <a:buChar char="§"/>
              <a:defRPr sz="200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>
              <a:buClr>
                <a:srgbClr val="800000"/>
              </a:buClr>
              <a:buFont typeface="Wingdings" charset="2"/>
              <a:buChar char="§"/>
              <a:defRPr sz="200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9953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809627"/>
            <a:ext cx="4038600" cy="3784997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800000"/>
              </a:buClr>
              <a:buSzPct val="99000"/>
              <a:buFont typeface="Wingdings" charset="2"/>
              <a:buChar char="§"/>
              <a:defRPr lang="en-US" sz="2200" dirty="0" smtClean="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 marL="742932" indent="-285744">
              <a:buClr>
                <a:srgbClr val="800000"/>
              </a:buClr>
              <a:buSzPct val="99000"/>
              <a:buFont typeface="Wingdings" charset="2"/>
              <a:buChar char="§"/>
              <a:defRPr lang="en-US" sz="2000" dirty="0" smtClean="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2pPr>
            <a:lvl3pPr marL="1142971" indent="-228594">
              <a:buClr>
                <a:srgbClr val="800000"/>
              </a:buClr>
              <a:buSzPct val="99000"/>
              <a:buFont typeface="Wingdings" charset="2"/>
              <a:buChar char="§"/>
              <a:defRPr lang="en-US" sz="2000" dirty="0" smtClean="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3pPr>
            <a:lvl4pPr marL="1600160" indent="-228594">
              <a:buClr>
                <a:srgbClr val="800000"/>
              </a:buClr>
              <a:buSzPct val="99000"/>
              <a:buFont typeface="Wingdings" charset="2"/>
              <a:buChar char="§"/>
              <a:defRPr lang="en-US" dirty="0" smtClean="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4pPr>
            <a:lvl5pPr marL="2057349" indent="-228594">
              <a:buClr>
                <a:srgbClr val="800000"/>
              </a:buClr>
              <a:buSzPct val="99000"/>
              <a:buFont typeface="Wingdings" charset="2"/>
              <a:buChar char="§"/>
              <a:defRPr lang="en-US" dirty="0">
                <a:solidFill>
                  <a:schemeClr val="accent5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>
              <a:buClr>
                <a:srgbClr val="800000"/>
              </a:buClr>
              <a:buFont typeface="Wingdings" charset="2"/>
              <a:buChar char="§"/>
            </a:pPr>
            <a:r>
              <a:rPr lang="en-US" dirty="0" smtClean="0"/>
              <a:t>Click to edit Master text styles</a:t>
            </a:r>
          </a:p>
          <a:p>
            <a:pPr lvl="1">
              <a:buClr>
                <a:srgbClr val="800000"/>
              </a:buClr>
              <a:buFont typeface="Wingdings" charset="2"/>
              <a:buChar char="§"/>
            </a:pPr>
            <a:r>
              <a:rPr lang="en-US" dirty="0" smtClean="0"/>
              <a:t>Second level</a:t>
            </a:r>
          </a:p>
          <a:p>
            <a:pPr lvl="2">
              <a:buClr>
                <a:srgbClr val="800000"/>
              </a:buClr>
              <a:buFont typeface="Wingdings" charset="2"/>
              <a:buChar char="§"/>
            </a:pPr>
            <a:r>
              <a:rPr lang="en-US" dirty="0" smtClean="0"/>
              <a:t>Third level</a:t>
            </a:r>
          </a:p>
          <a:p>
            <a:pPr lvl="3">
              <a:buClr>
                <a:srgbClr val="800000"/>
              </a:buClr>
              <a:buFont typeface="Wingdings" charset="2"/>
              <a:buChar char="§"/>
            </a:pPr>
            <a:r>
              <a:rPr lang="en-US" dirty="0" smtClean="0"/>
              <a:t>Fourth level</a:t>
            </a:r>
          </a:p>
          <a:p>
            <a:pPr lvl="4">
              <a:buClr>
                <a:srgbClr val="800000"/>
              </a:buClr>
              <a:buFont typeface="Wingdings" charset="2"/>
              <a:buChar char="§"/>
            </a:pPr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973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273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77662"/>
            <a:ext cx="4040188" cy="75349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877662"/>
            <a:ext cx="4041775" cy="75349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1631157"/>
            <a:ext cx="4040188" cy="2927747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1631157"/>
            <a:ext cx="4040188" cy="2927747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286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392736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18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 bwMode="auto">
          <a:xfrm>
            <a:off x="0" y="457201"/>
            <a:ext cx="9144000" cy="11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</a:t>
            </a:r>
            <a:fld id="{46FE5B3F-F3A3-C24C-B94C-BEFDAD84C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598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88447"/>
            <a:ext cx="4889500" cy="714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164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88447"/>
            <a:ext cx="4889500" cy="714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41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9953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870859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09223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9953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870859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0294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98072"/>
            <a:ext cx="8229600" cy="33310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9953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9022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53168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939269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39953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1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802820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3888920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802820"/>
            <a:ext cx="2859088" cy="36897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30383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3" y="108859"/>
            <a:ext cx="5959929" cy="5783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 fontAlgn="auto">
              <a:spcBef>
                <a:spcPts val="0"/>
              </a:spcBef>
              <a:spcAft>
                <a:spcPts val="0"/>
              </a:spcAft>
            </a:pPr>
            <a:endParaRPr lang="en-US" baseline="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066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</a:t>
            </a:r>
            <a:fld id="{E1502D16-A36E-4E49-9B81-20F5CDE17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 bwMode="auto">
          <a:xfrm>
            <a:off x="0" y="457201"/>
            <a:ext cx="9144000" cy="11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00150"/>
            <a:ext cx="4038600" cy="3623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00150"/>
            <a:ext cx="4038600" cy="3623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 </a:t>
            </a:r>
            <a:fld id="{AAE79503-C69C-5E47-AFC2-7AD5355B13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 Slide </a:t>
            </a:r>
            <a:fld id="{61AAE001-EA01-CF4D-8957-ABE7C35821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89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9C57D-DE15-EE41-B119-BC41D0DA0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42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F7348-CDB4-084A-83BE-F95C0CD59A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41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36287-EE7A-DC4A-9E70-955C90646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06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D3D7A-F4E8-674B-B80B-F38F61238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8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7.xml"/><Relationship Id="rId15" Type="http://schemas.openxmlformats.org/officeDocument/2006/relationships/theme" Target="../theme/theme2.xml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emf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buildingppt_slide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"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457200"/>
            <a:ext cx="9067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00150"/>
            <a:ext cx="8534400" cy="362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3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4786312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3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(c) Rob A. Rutenbar, U Illinois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4786312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595959"/>
                </a:solidFill>
                <a:latin typeface="Calibri" charset="0"/>
                <a:cs typeface="Calibri" charset="0"/>
              </a:defRPr>
            </a:lvl1pPr>
          </a:lstStyle>
          <a:p>
            <a:pPr>
              <a:defRPr/>
            </a:pPr>
            <a:r>
              <a:rPr lang="en-US"/>
              <a:t>Slide </a:t>
            </a:r>
            <a:fld id="{752677AB-0531-A343-9AD1-7985108A2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457201"/>
            <a:ext cx="9144000" cy="11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</p:sldLayoutIdLst>
  <p:hf hdr="0" dt="0"/>
  <p:txStyles>
    <p:titleStyle>
      <a:lvl1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/>
          <a:ea typeface="ＭＳ Ｐゴシック" pitchFamily="33" charset="-128"/>
          <a:cs typeface="Calibri"/>
        </a:defRPr>
      </a:lvl1pPr>
      <a:lvl2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</a:defRPr>
      </a:lvl2pPr>
      <a:lvl3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</a:defRPr>
      </a:lvl3pPr>
      <a:lvl4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</a:defRPr>
      </a:lvl4pPr>
      <a:lvl5pPr algn="l" rtl="0" eaLnBrk="0" fontAlgn="base" hangingPunct="0">
        <a:lnSpc>
          <a:spcPts val="3500"/>
        </a:lnSpc>
        <a:spcBef>
          <a:spcPct val="0"/>
        </a:spcBef>
        <a:spcAft>
          <a:spcPct val="0"/>
        </a:spcAft>
        <a:defRPr sz="3600" b="1">
          <a:solidFill>
            <a:srgbClr val="E25B00"/>
          </a:solidFill>
          <a:latin typeface="Calibri" pitchFamily="33" charset="0"/>
          <a:ea typeface="ＭＳ Ｐゴシック" pitchFamily="33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4500" b="1">
          <a:solidFill>
            <a:srgbClr val="E25B00"/>
          </a:solidFill>
          <a:latin typeface="Agenda" pitchFamily="50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0"/>
        <a:buChar char="§"/>
        <a:defRPr sz="2600" b="1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0"/>
        <a:buChar char="§"/>
        <a:defRPr sz="24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0"/>
        <a:buChar char="§"/>
        <a:defRPr sz="24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0"/>
        <a:buChar char="§"/>
        <a:defRPr sz="24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lr>
          <a:srgbClr val="2D2D8A"/>
        </a:buClr>
        <a:buSzPct val="125000"/>
        <a:buFont typeface="Wingdings" charset="0"/>
        <a:buChar char="§"/>
        <a:defRPr sz="2400">
          <a:solidFill>
            <a:srgbClr val="000000"/>
          </a:solidFill>
          <a:latin typeface="Calibri"/>
          <a:ea typeface="ＭＳ Ｐゴシック" pitchFamily="33" charset="-128"/>
          <a:cs typeface="Calibri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1F3373"/>
          </a:solidFill>
          <a:latin typeface="+mn-lt"/>
          <a:ea typeface="ＭＳ Ｐゴシック" pitchFamily="33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3359" y="198637"/>
            <a:ext cx="5102012" cy="406881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05980"/>
            <a:ext cx="8387494" cy="399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edit Master title style</a:t>
            </a:r>
            <a:endParaRPr lang="en-US" dirty="0"/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215" y="4700353"/>
            <a:ext cx="9189720" cy="458875"/>
          </a:xfrm>
          <a:prstGeom prst="rect">
            <a:avLst/>
          </a:prstGeom>
          <a:ln>
            <a:noFill/>
          </a:ln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63668" y="4795267"/>
            <a:ext cx="3714414" cy="253431"/>
          </a:xfrm>
          <a:prstGeom prst="rect">
            <a:avLst/>
          </a:prstGeom>
          <a:effectLst/>
        </p:spPr>
      </p:pic>
      <p:pic>
        <p:nvPicPr>
          <p:cNvPr id="14" name="Picture 13" descr="master intel logo"/>
          <p:cNvPicPr>
            <a:picLocks noChangeAspect="1" noChangeArrowheads="1"/>
          </p:cNvPicPr>
          <p:nvPr userDrawn="1"/>
        </p:nvPicPr>
        <p:blipFill>
          <a:blip r:embed="rId19" cstate="print">
            <a:biLevel thresh="50000"/>
          </a:blip>
          <a:srcRect/>
          <a:stretch>
            <a:fillRect/>
          </a:stretch>
        </p:blipFill>
        <p:spPr bwMode="auto">
          <a:xfrm>
            <a:off x="99133" y="4749481"/>
            <a:ext cx="806152" cy="39070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19935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1428750"/>
            <a:ext cx="9372600" cy="15462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>
                <a:effectLst>
                  <a:outerShdw blurRad="38100" dist="38100" dir="2700000" algn="tl">
                    <a:schemeClr val="tx1"/>
                  </a:outerShdw>
                </a:effectLst>
                <a:latin typeface="Calibri" charset="0"/>
                <a:ea typeface="ＭＳ Ｐゴシック" charset="0"/>
              </a:rPr>
              <a:t>Configurable and Scalable Belief Propagation Accelerator for Computer Vision</a:t>
            </a:r>
          </a:p>
        </p:txBody>
      </p:sp>
      <p:sp>
        <p:nvSpPr>
          <p:cNvPr id="16386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2800350"/>
            <a:ext cx="6400800" cy="914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latin typeface="Calibri" charset="0"/>
                <a:ea typeface="ＭＳ Ｐゴシック" charset="0"/>
              </a:rPr>
              <a:t>Jungwook Choi and Rob </a:t>
            </a:r>
            <a:r>
              <a:rPr lang="en-US" sz="2400" dirty="0">
                <a:latin typeface="Calibri" charset="0"/>
                <a:ea typeface="ＭＳ Ｐゴシック" charset="0"/>
              </a:rPr>
              <a:t>A. </a:t>
            </a:r>
            <a:r>
              <a:rPr lang="en-US" sz="2400" dirty="0" err="1">
                <a:latin typeface="Calibri" charset="0"/>
                <a:ea typeface="ＭＳ Ｐゴシック" charset="0"/>
              </a:rPr>
              <a:t>Rutenbar</a:t>
            </a:r>
            <a:endParaRPr lang="en-US" sz="2400" dirty="0">
              <a:latin typeface="Calibri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z="3200" dirty="0" smtClean="0"/>
              <a:t>Belief </a:t>
            </a:r>
            <a:r>
              <a:rPr kumimoji="1" lang="en-US" altLang="ko-KR" sz="3200" dirty="0" smtClean="0"/>
              <a:t>Propagation </a:t>
            </a:r>
            <a:r>
              <a:rPr kumimoji="1" lang="en-US" altLang="ko-KR" sz="3200" dirty="0"/>
              <a:t>FPGA for </a:t>
            </a:r>
            <a:r>
              <a:rPr kumimoji="1" lang="en-US" altLang="ko-KR" sz="3200" dirty="0" smtClean="0"/>
              <a:t>Computer Vision</a:t>
            </a:r>
            <a:endParaRPr kumimoji="1"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r>
              <a:rPr kumimoji="1" lang="en-US" altLang="ko-KR" sz="2000" dirty="0" smtClean="0"/>
              <a:t>Variety </a:t>
            </a:r>
            <a:r>
              <a:rPr kumimoji="1" lang="en-US" altLang="ko-KR" sz="2000" dirty="0"/>
              <a:t>of pixel-labeling apps in CV are mapped to probabilistic graphical model, effectively solved by </a:t>
            </a:r>
            <a:r>
              <a:rPr kumimoji="1" lang="en-US" altLang="ko-KR" sz="2000" dirty="0" smtClean="0"/>
              <a:t>BP</a:t>
            </a:r>
          </a:p>
          <a:p>
            <a:r>
              <a:rPr kumimoji="1" lang="en-US" altLang="ko-KR" sz="2000" dirty="0" smtClean="0"/>
              <a:t>FPGA acceleration </a:t>
            </a:r>
            <a:r>
              <a:rPr kumimoji="1" lang="en-US" altLang="ko-KR" sz="2000" dirty="0">
                <a:sym typeface="Wingdings"/>
              </a:rPr>
              <a:t> </a:t>
            </a:r>
            <a:r>
              <a:rPr kumimoji="1" lang="en-US" altLang="ko-KR" sz="2000" dirty="0" smtClean="0">
                <a:sym typeface="Wingdings"/>
              </a:rPr>
              <a:t>Better {Performance/Watt} + </a:t>
            </a:r>
            <a:r>
              <a:rPr kumimoji="1" lang="en-US" altLang="ko-KR" sz="2000" dirty="0" err="1" smtClean="0">
                <a:sym typeface="Wingdings"/>
              </a:rPr>
              <a:t>Reconfigurability</a:t>
            </a:r>
            <a:endParaRPr kumimoji="1" lang="en-US" altLang="ko-KR" sz="2000" dirty="0">
              <a:sym typeface="Wingdings"/>
            </a:endParaRPr>
          </a:p>
          <a:p>
            <a:endParaRPr kumimoji="1" lang="en-US" altLang="ko-KR" sz="2000" dirty="0"/>
          </a:p>
          <a:p>
            <a:pPr lvl="1"/>
            <a:endParaRPr kumimoji="1" lang="ko-KR" altLang="en-US" sz="18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741" y="2125151"/>
            <a:ext cx="5151585" cy="28207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7528" y="2466594"/>
            <a:ext cx="1576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Stereo Matching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8290" y="3526911"/>
            <a:ext cx="1595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Image </a:t>
            </a:r>
            <a:r>
              <a:rPr kumimoji="1" lang="en-US" altLang="ko-KR" sz="1400" b="1" baseline="0" dirty="0" err="1" smtClean="0">
                <a:ea typeface="Arial" charset="0"/>
                <a:cs typeface="Arial" charset="0"/>
              </a:rPr>
              <a:t>denoising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821" y="4366042"/>
            <a:ext cx="1952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Object segmentation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1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z="3200" dirty="0" smtClean="0"/>
              <a:t>Before: Point-Accelerators for BP </a:t>
            </a:r>
            <a:r>
              <a:rPr kumimoji="1" lang="en-US" altLang="ko-KR" sz="2400" dirty="0" smtClean="0"/>
              <a:t>[FPL 2012, FPGA 2013]</a:t>
            </a:r>
            <a:endParaRPr kumimoji="1" lang="ko-KR" alt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r>
              <a:rPr kumimoji="1" lang="en-US" altLang="ko-KR" sz="2000" dirty="0" smtClean="0"/>
              <a:t>Very fast stereo matching, but </a:t>
            </a:r>
            <a:r>
              <a:rPr kumimoji="1" lang="en-US" altLang="ko-KR" sz="2000" dirty="0" smtClean="0">
                <a:solidFill>
                  <a:srgbClr val="E25B00"/>
                </a:solidFill>
              </a:rPr>
              <a:t>not </a:t>
            </a:r>
            <a:r>
              <a:rPr kumimoji="1" lang="en-US" altLang="ko-KR" sz="2000" dirty="0">
                <a:solidFill>
                  <a:srgbClr val="E25B00"/>
                </a:solidFill>
              </a:rPr>
              <a:t>configurable </a:t>
            </a:r>
            <a:r>
              <a:rPr kumimoji="1" lang="en-US" altLang="ko-KR" sz="2000" dirty="0"/>
              <a:t>to other </a:t>
            </a:r>
            <a:r>
              <a:rPr kumimoji="1" lang="en-US" altLang="ko-KR" sz="2000" dirty="0" smtClean="0"/>
              <a:t>BP problems</a:t>
            </a:r>
          </a:p>
          <a:p>
            <a:r>
              <a:rPr kumimoji="1" lang="en-US" altLang="ko-KR" sz="2000" dirty="0" smtClean="0"/>
              <a:t>Pipelined</a:t>
            </a:r>
            <a:r>
              <a:rPr kumimoji="1" lang="en-US" altLang="ko-KR" sz="2000" dirty="0"/>
              <a:t>, but </a:t>
            </a:r>
            <a:r>
              <a:rPr kumimoji="1" lang="en-US" altLang="ko-KR" sz="2000" dirty="0">
                <a:solidFill>
                  <a:srgbClr val="E25B00"/>
                </a:solidFill>
              </a:rPr>
              <a:t>not </a:t>
            </a:r>
            <a:r>
              <a:rPr kumimoji="1" lang="en-US" altLang="ko-KR" sz="2000" dirty="0" smtClean="0">
                <a:solidFill>
                  <a:srgbClr val="E25B00"/>
                </a:solidFill>
              </a:rPr>
              <a:t>scalable/parallel </a:t>
            </a:r>
            <a:r>
              <a:rPr kumimoji="1" lang="en-US" altLang="ko-KR" sz="2000" b="0" dirty="0" smtClean="0"/>
              <a:t>(only one PE consumes entire mem BW) </a:t>
            </a:r>
            <a:endParaRPr kumimoji="1" lang="en-US" altLang="ko-KR" sz="2000" b="0" dirty="0"/>
          </a:p>
          <a:p>
            <a:endParaRPr kumimoji="1"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63" name="Shape 49"/>
          <p:cNvSpPr/>
          <p:nvPr/>
        </p:nvSpPr>
        <p:spPr>
          <a:xfrm>
            <a:off x="4886587" y="2021061"/>
            <a:ext cx="4055723" cy="285286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grpSp>
        <p:nvGrpSpPr>
          <p:cNvPr id="64" name="그룹 63"/>
          <p:cNvGrpSpPr/>
          <p:nvPr/>
        </p:nvGrpSpPr>
        <p:grpSpPr>
          <a:xfrm>
            <a:off x="292662" y="1885950"/>
            <a:ext cx="4108047" cy="1421489"/>
            <a:chOff x="542193" y="26335507"/>
            <a:chExt cx="5943600" cy="2056637"/>
          </a:xfrm>
        </p:grpSpPr>
        <p:pic>
          <p:nvPicPr>
            <p:cNvPr id="65" name="Picture 7" descr="Screen Shot 2012-04-01 at 11.52.11 A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86" t="10866" r="3954" b="17499"/>
            <a:stretch/>
          </p:blipFill>
          <p:spPr>
            <a:xfrm>
              <a:off x="542193" y="26673385"/>
              <a:ext cx="5943600" cy="1718759"/>
            </a:xfrm>
            <a:prstGeom prst="rect">
              <a:avLst/>
            </a:prstGeom>
          </p:spPr>
        </p:pic>
        <p:pic>
          <p:nvPicPr>
            <p:cNvPr id="66" name="Picture 7" descr="Screen Shot 2012-04-01 at 11.52.11 AM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211" t="81787" r="6112" b="5476"/>
            <a:stretch/>
          </p:blipFill>
          <p:spPr>
            <a:xfrm>
              <a:off x="1056476" y="26335507"/>
              <a:ext cx="4851685" cy="305594"/>
            </a:xfrm>
            <a:prstGeom prst="rect">
              <a:avLst/>
            </a:prstGeom>
          </p:spPr>
        </p:pic>
      </p:grpSp>
      <p:grpSp>
        <p:nvGrpSpPr>
          <p:cNvPr id="72" name="그룹 71"/>
          <p:cNvGrpSpPr/>
          <p:nvPr/>
        </p:nvGrpSpPr>
        <p:grpSpPr>
          <a:xfrm>
            <a:off x="88595" y="3372543"/>
            <a:ext cx="4483405" cy="1637607"/>
            <a:chOff x="88595" y="3305621"/>
            <a:chExt cx="4483405" cy="1637607"/>
          </a:xfrm>
        </p:grpSpPr>
        <p:pic>
          <p:nvPicPr>
            <p:cNvPr id="67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724" b="7370"/>
            <a:stretch/>
          </p:blipFill>
          <p:spPr>
            <a:xfrm>
              <a:off x="88595" y="3529296"/>
              <a:ext cx="2257755" cy="1293926"/>
            </a:xfrm>
            <a:prstGeom prst="rect">
              <a:avLst/>
            </a:prstGeom>
          </p:spPr>
        </p:pic>
        <p:pic>
          <p:nvPicPr>
            <p:cNvPr id="68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6929"/>
            <a:stretch/>
          </p:blipFill>
          <p:spPr>
            <a:xfrm>
              <a:off x="2344400" y="3633047"/>
              <a:ext cx="2227600" cy="1310181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762000" y="3305621"/>
              <a:ext cx="31357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ko-KR" sz="1400" b="1" baseline="0" dirty="0" smtClean="0">
                  <a:ea typeface="Arial" charset="0"/>
                  <a:cs typeface="Arial" charset="0"/>
                </a:rPr>
                <a:t>Video </a:t>
              </a:r>
              <a:r>
                <a:rPr kumimoji="1" lang="en-US" altLang="ko-KR" sz="1400" b="1" baseline="0" smtClean="0">
                  <a:ea typeface="Arial" charset="0"/>
                  <a:cs typeface="Arial" charset="0"/>
                </a:rPr>
                <a:t>Stereo Matching Benchmark</a:t>
              </a:r>
              <a:endParaRPr kumimoji="1" lang="ko-KR" altLang="en-US" sz="1400" b="1" baseline="0" dirty="0" smtClean="0">
                <a:ea typeface="Arial" charset="0"/>
                <a:cs typeface="Arial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440326" y="1730573"/>
            <a:ext cx="2948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Pipelined Message Passing Arch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9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z="3200" dirty="0"/>
              <a:t>New: Scalable/Configurable BP </a:t>
            </a:r>
            <a:r>
              <a:rPr kumimoji="1" lang="en-US" altLang="ko-KR" sz="3200" dirty="0" smtClean="0"/>
              <a:t>Architecture</a:t>
            </a:r>
            <a:endParaRPr kumimoji="1"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r>
              <a:rPr kumimoji="1" lang="en-US" altLang="ko-KR" sz="2000" dirty="0" smtClean="0"/>
              <a:t>Not </a:t>
            </a:r>
            <a:r>
              <a:rPr kumimoji="1" lang="en-US" altLang="ko-KR" sz="2000" dirty="0"/>
              <a:t>just a pipeline any longer:  </a:t>
            </a:r>
            <a:r>
              <a:rPr kumimoji="1" lang="en-US" altLang="ko-KR" sz="2000" i="1" dirty="0">
                <a:solidFill>
                  <a:srgbClr val="E25B00"/>
                </a:solidFill>
              </a:rPr>
              <a:t>really</a:t>
            </a:r>
            <a:r>
              <a:rPr kumimoji="1" lang="en-US" altLang="ko-KR" sz="2000" dirty="0">
                <a:solidFill>
                  <a:srgbClr val="E25B00"/>
                </a:solidFill>
              </a:rPr>
              <a:t> parallel…</a:t>
            </a:r>
          </a:p>
          <a:p>
            <a:endParaRPr kumimoji="1"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6" name="Group 43"/>
          <p:cNvGrpSpPr/>
          <p:nvPr/>
        </p:nvGrpSpPr>
        <p:grpSpPr>
          <a:xfrm>
            <a:off x="457200" y="1352551"/>
            <a:ext cx="5954110" cy="2084334"/>
            <a:chOff x="231168" y="3279046"/>
            <a:chExt cx="4386642" cy="1535616"/>
          </a:xfrm>
        </p:grpSpPr>
        <p:pic>
          <p:nvPicPr>
            <p:cNvPr id="7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13142" y="3363004"/>
              <a:ext cx="2702598" cy="1369956"/>
            </a:xfrm>
            <a:prstGeom prst="rect">
              <a:avLst/>
            </a:prstGeom>
          </p:spPr>
        </p:pic>
        <p:grpSp>
          <p:nvGrpSpPr>
            <p:cNvPr id="8" name="Group 6"/>
            <p:cNvGrpSpPr/>
            <p:nvPr/>
          </p:nvGrpSpPr>
          <p:grpSpPr>
            <a:xfrm>
              <a:off x="231168" y="3279046"/>
              <a:ext cx="1402765" cy="1320894"/>
              <a:chOff x="4773049" y="2826415"/>
              <a:chExt cx="2008751" cy="1988213"/>
            </a:xfrm>
          </p:grpSpPr>
          <p:grpSp>
            <p:nvGrpSpPr>
              <p:cNvPr id="13" name="그룹 94"/>
              <p:cNvGrpSpPr>
                <a:grpSpLocks/>
              </p:cNvGrpSpPr>
              <p:nvPr/>
            </p:nvGrpSpPr>
            <p:grpSpPr bwMode="auto">
              <a:xfrm>
                <a:off x="4773049" y="3081076"/>
                <a:ext cx="2008751" cy="1733552"/>
                <a:chOff x="1427672" y="2819399"/>
                <a:chExt cx="2262770" cy="1733552"/>
              </a:xfrm>
            </p:grpSpPr>
            <p:cxnSp>
              <p:nvCxnSpPr>
                <p:cNvPr id="15" name="직선 연결선 190"/>
                <p:cNvCxnSpPr/>
                <p:nvPr/>
              </p:nvCxnSpPr>
              <p:spPr bwMode="auto">
                <a:xfrm>
                  <a:off x="1437199" y="3017837"/>
                  <a:ext cx="2234188" cy="0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직선 연결선 191"/>
                <p:cNvCxnSpPr/>
                <p:nvPr/>
              </p:nvCxnSpPr>
              <p:spPr bwMode="auto">
                <a:xfrm rot="10800000" flipV="1">
                  <a:off x="1446727" y="4337050"/>
                  <a:ext cx="2243715" cy="12700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직선 연결선 192"/>
                <p:cNvCxnSpPr/>
                <p:nvPr/>
              </p:nvCxnSpPr>
              <p:spPr bwMode="auto">
                <a:xfrm rot="10800000" flipV="1">
                  <a:off x="1437199" y="3871913"/>
                  <a:ext cx="2243715" cy="12700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직선 연결선 193"/>
                <p:cNvCxnSpPr/>
                <p:nvPr/>
              </p:nvCxnSpPr>
              <p:spPr bwMode="auto">
                <a:xfrm rot="10800000" flipV="1">
                  <a:off x="1427672" y="3444874"/>
                  <a:ext cx="2258007" cy="3175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직선 연결선 194"/>
                <p:cNvCxnSpPr/>
                <p:nvPr/>
              </p:nvCxnSpPr>
              <p:spPr bwMode="auto">
                <a:xfrm rot="16200000" flipV="1">
                  <a:off x="824490" y="3679822"/>
                  <a:ext cx="1733550" cy="12703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직선 연결선 195"/>
                <p:cNvCxnSpPr/>
                <p:nvPr/>
              </p:nvCxnSpPr>
              <p:spPr bwMode="auto">
                <a:xfrm rot="16200000" flipV="1">
                  <a:off x="2568014" y="3679823"/>
                  <a:ext cx="1733551" cy="12703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직선 연결선 196"/>
                <p:cNvCxnSpPr/>
                <p:nvPr/>
              </p:nvCxnSpPr>
              <p:spPr bwMode="auto">
                <a:xfrm rot="16200000" flipV="1">
                  <a:off x="1711994" y="3679823"/>
                  <a:ext cx="1733551" cy="12703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직선 연결선 197"/>
                <p:cNvCxnSpPr/>
                <p:nvPr/>
              </p:nvCxnSpPr>
              <p:spPr bwMode="auto">
                <a:xfrm rot="16200000" flipV="1">
                  <a:off x="2148258" y="3679029"/>
                  <a:ext cx="1733551" cy="14291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직선 연결선 198"/>
                <p:cNvCxnSpPr/>
                <p:nvPr/>
              </p:nvCxnSpPr>
              <p:spPr bwMode="auto">
                <a:xfrm rot="16200000" flipV="1">
                  <a:off x="1266344" y="3679824"/>
                  <a:ext cx="1733551" cy="12703"/>
                </a:xfrm>
                <a:prstGeom prst="line">
                  <a:avLst/>
                </a:prstGeom>
                <a:ln w="28575">
                  <a:solidFill>
                    <a:srgbClr val="FF66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타원 112"/>
                <p:cNvSpPr/>
                <p:nvPr/>
              </p:nvSpPr>
              <p:spPr bwMode="auto">
                <a:xfrm>
                  <a:off x="1588050" y="2922586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25" name="타원 113"/>
                <p:cNvSpPr/>
                <p:nvPr/>
              </p:nvSpPr>
              <p:spPr bwMode="auto">
                <a:xfrm>
                  <a:off x="2031492" y="2922586"/>
                  <a:ext cx="188962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26" name="타원 114"/>
                <p:cNvSpPr/>
                <p:nvPr/>
              </p:nvSpPr>
              <p:spPr bwMode="auto">
                <a:xfrm>
                  <a:off x="2477144" y="2922586"/>
                  <a:ext cx="188962" cy="190500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27" name="타원 115"/>
                <p:cNvSpPr/>
                <p:nvPr/>
              </p:nvSpPr>
              <p:spPr bwMode="auto">
                <a:xfrm>
                  <a:off x="2915789" y="2922586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28" name="타원 116"/>
                <p:cNvSpPr/>
                <p:nvPr/>
              </p:nvSpPr>
              <p:spPr bwMode="auto">
                <a:xfrm>
                  <a:off x="3336339" y="2922587"/>
                  <a:ext cx="185785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29" name="타원 117"/>
                <p:cNvSpPr/>
                <p:nvPr/>
              </p:nvSpPr>
              <p:spPr bwMode="auto">
                <a:xfrm>
                  <a:off x="1594403" y="4254499"/>
                  <a:ext cx="187373" cy="19208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0" name="타원 121"/>
                <p:cNvSpPr/>
                <p:nvPr/>
              </p:nvSpPr>
              <p:spPr bwMode="auto">
                <a:xfrm>
                  <a:off x="2044196" y="4241800"/>
                  <a:ext cx="188962" cy="19208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1" name="타원 140"/>
                <p:cNvSpPr/>
                <p:nvPr/>
              </p:nvSpPr>
              <p:spPr bwMode="auto">
                <a:xfrm>
                  <a:off x="2489847" y="4241800"/>
                  <a:ext cx="190549" cy="19208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2" name="타원 141"/>
                <p:cNvSpPr/>
                <p:nvPr/>
              </p:nvSpPr>
              <p:spPr bwMode="auto">
                <a:xfrm>
                  <a:off x="2928492" y="4241800"/>
                  <a:ext cx="187373" cy="192087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3" name="타원 146"/>
                <p:cNvSpPr/>
                <p:nvPr/>
              </p:nvSpPr>
              <p:spPr bwMode="auto">
                <a:xfrm>
                  <a:off x="3349042" y="4241800"/>
                  <a:ext cx="187373" cy="19208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4" name="타원 159"/>
                <p:cNvSpPr/>
                <p:nvPr/>
              </p:nvSpPr>
              <p:spPr bwMode="auto">
                <a:xfrm>
                  <a:off x="1588051" y="3789362"/>
                  <a:ext cx="187373" cy="190500"/>
                </a:xfrm>
                <a:prstGeom prst="ellipse">
                  <a:avLst/>
                </a:prstGeom>
                <a:solidFill>
                  <a:srgbClr val="7030A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5" name="타원 161"/>
                <p:cNvSpPr/>
                <p:nvPr/>
              </p:nvSpPr>
              <p:spPr bwMode="auto">
                <a:xfrm>
                  <a:off x="2037843" y="3776662"/>
                  <a:ext cx="188962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6" name="타원 165"/>
                <p:cNvSpPr/>
                <p:nvPr/>
              </p:nvSpPr>
              <p:spPr bwMode="auto">
                <a:xfrm>
                  <a:off x="2485084" y="3776662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7" name="타원 166"/>
                <p:cNvSpPr/>
                <p:nvPr/>
              </p:nvSpPr>
              <p:spPr bwMode="auto">
                <a:xfrm>
                  <a:off x="2922140" y="3776662"/>
                  <a:ext cx="185785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8" name="타원 184"/>
                <p:cNvSpPr/>
                <p:nvPr/>
              </p:nvSpPr>
              <p:spPr bwMode="auto">
                <a:xfrm>
                  <a:off x="3342690" y="3776662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39" name="타원 185"/>
                <p:cNvSpPr/>
                <p:nvPr/>
              </p:nvSpPr>
              <p:spPr bwMode="auto">
                <a:xfrm>
                  <a:off x="1581699" y="3352799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40" name="타원 186"/>
                <p:cNvSpPr/>
                <p:nvPr/>
              </p:nvSpPr>
              <p:spPr bwMode="auto">
                <a:xfrm>
                  <a:off x="2041019" y="3349624"/>
                  <a:ext cx="187373" cy="190500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41" name="타원 187"/>
                <p:cNvSpPr/>
                <p:nvPr/>
              </p:nvSpPr>
              <p:spPr bwMode="auto">
                <a:xfrm>
                  <a:off x="2488260" y="3349624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42" name="타원 188"/>
                <p:cNvSpPr/>
                <p:nvPr/>
              </p:nvSpPr>
              <p:spPr bwMode="auto">
                <a:xfrm>
                  <a:off x="2925316" y="3349624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  <p:sp>
              <p:nvSpPr>
                <p:cNvPr id="43" name="타원 189"/>
                <p:cNvSpPr/>
                <p:nvPr/>
              </p:nvSpPr>
              <p:spPr bwMode="auto">
                <a:xfrm>
                  <a:off x="3345866" y="3349624"/>
                  <a:ext cx="187373" cy="1905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lvl1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ko-KR" altLang="en-US" sz="1400" kern="1200">
                    <a:solidFill>
                      <a:srgbClr val="FFFFFF"/>
                    </a:solidFill>
                    <a:ea typeface="굴림" pitchFamily="50" charset="-127"/>
                  </a:endParaRPr>
                </a:p>
              </p:txBody>
            </p:sp>
          </p:grpSp>
          <p:sp>
            <p:nvSpPr>
              <p:cNvPr id="14" name="Rectangle 8"/>
              <p:cNvSpPr/>
              <p:nvPr/>
            </p:nvSpPr>
            <p:spPr>
              <a:xfrm rot="8085497">
                <a:off x="4536350" y="3544282"/>
                <a:ext cx="1714625" cy="278891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lvl1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kern="1200"/>
              </a:p>
            </p:txBody>
          </p:sp>
        </p:grpSp>
        <p:sp>
          <p:nvSpPr>
            <p:cNvPr id="10" name="Rectangle 40"/>
            <p:cNvSpPr/>
            <p:nvPr/>
          </p:nvSpPr>
          <p:spPr>
            <a:xfrm>
              <a:off x="2807835" y="4225006"/>
              <a:ext cx="828611" cy="354372"/>
            </a:xfrm>
            <a:prstGeom prst="rect">
              <a:avLst/>
            </a:prstGeom>
            <a:solidFill>
              <a:srgbClr val="E25B00">
                <a:alpha val="16000"/>
              </a:srgbClr>
            </a:solidFill>
            <a:ln w="38100" cmpd="sng">
              <a:solidFill>
                <a:srgbClr val="E25B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41"/>
            <p:cNvCxnSpPr/>
            <p:nvPr/>
          </p:nvCxnSpPr>
          <p:spPr>
            <a:xfrm flipH="1">
              <a:off x="1791465" y="4583204"/>
              <a:ext cx="1016370" cy="231458"/>
            </a:xfrm>
            <a:prstGeom prst="line">
              <a:avLst/>
            </a:prstGeom>
            <a:ln w="38100" cmpd="sng">
              <a:solidFill>
                <a:srgbClr val="E25B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2"/>
            <p:cNvCxnSpPr/>
            <p:nvPr/>
          </p:nvCxnSpPr>
          <p:spPr>
            <a:xfrm flipH="1" flipV="1">
              <a:off x="3636446" y="4579379"/>
              <a:ext cx="981364" cy="227538"/>
            </a:xfrm>
            <a:prstGeom prst="line">
              <a:avLst/>
            </a:prstGeom>
            <a:ln w="38100" cmpd="sng">
              <a:solidFill>
                <a:srgbClr val="E25B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333769" y="3271951"/>
            <a:ext cx="21226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b="1" baseline="0" dirty="0">
                <a:solidFill>
                  <a:srgbClr val="E25B00"/>
                </a:solidFill>
                <a:ea typeface="Arial" charset="0"/>
                <a:cs typeface="Arial" charset="0"/>
              </a:rPr>
              <a:t>P Parallel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processor elements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(pixel streams)</a:t>
            </a:r>
            <a:endParaRPr kumimoji="1" lang="ko-KR" altLang="en-US" sz="1600" b="1" baseline="0" dirty="0" smtClean="0">
              <a:ea typeface="Arial" charset="0"/>
              <a:cs typeface="Arial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386064" y="1522544"/>
            <a:ext cx="2592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b="1" baseline="0" dirty="0">
                <a:solidFill>
                  <a:srgbClr val="E25B00"/>
                </a:solidFill>
                <a:ea typeface="Arial" charset="0"/>
                <a:cs typeface="Arial" charset="0"/>
              </a:rPr>
              <a:t>Efficient new memory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subsystem overlaps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BW and computation,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checks for data conflicts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455794" y="3511927"/>
            <a:ext cx="245291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600" b="1" baseline="0" dirty="0">
                <a:solidFill>
                  <a:srgbClr val="E25B00"/>
                </a:solidFill>
                <a:ea typeface="Arial" charset="0"/>
                <a:cs typeface="Arial" charset="0"/>
              </a:rPr>
              <a:t>Novel, Configurable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Factor-Evaluation</a:t>
            </a:r>
          </a:p>
          <a:p>
            <a:pPr algn="ctr"/>
            <a:r>
              <a:rPr kumimoji="1" lang="en-US" altLang="ko-KR" sz="1600" b="1" baseline="0" dirty="0">
                <a:ea typeface="Arial" charset="0"/>
                <a:cs typeface="Arial" charset="0"/>
              </a:rPr>
              <a:t>unit removes the</a:t>
            </a:r>
            <a:br>
              <a:rPr kumimoji="1" lang="en-US" altLang="ko-KR" sz="1600" b="1" baseline="0" dirty="0">
                <a:ea typeface="Arial" charset="0"/>
                <a:cs typeface="Arial" charset="0"/>
              </a:rPr>
            </a:br>
            <a:r>
              <a:rPr kumimoji="1" lang="en-US" altLang="ko-KR" sz="1600" b="1" baseline="0" dirty="0">
                <a:ea typeface="Arial" charset="0"/>
                <a:cs typeface="Arial" charset="0"/>
              </a:rPr>
              <a:t>O</a:t>
            </a:r>
            <a:r>
              <a:rPr kumimoji="1" lang="en-US" altLang="ko-KR" sz="1600" b="1" baseline="0" dirty="0" smtClean="0">
                <a:ea typeface="Arial" charset="0"/>
                <a:cs typeface="Arial" charset="0"/>
              </a:rPr>
              <a:t>(|Labels|</a:t>
            </a:r>
            <a:r>
              <a:rPr kumimoji="1" lang="en-US" altLang="ko-KR" sz="1600" b="1" baseline="30000" dirty="0" smtClean="0">
                <a:ea typeface="Arial" charset="0"/>
                <a:cs typeface="Arial" charset="0"/>
              </a:rPr>
              <a:t>2</a:t>
            </a:r>
            <a:r>
              <a:rPr kumimoji="1" lang="en-US" altLang="ko-KR" sz="1600" b="1" baseline="0" dirty="0">
                <a:ea typeface="Arial" charset="0"/>
                <a:cs typeface="Arial" charset="0"/>
              </a:rPr>
              <a:t>) complexity</a:t>
            </a:r>
          </a:p>
        </p:txBody>
      </p:sp>
      <p:pic>
        <p:nvPicPr>
          <p:cNvPr id="50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165" y="3453277"/>
            <a:ext cx="3807531" cy="1474175"/>
          </a:xfrm>
          <a:prstGeom prst="rect">
            <a:avLst/>
          </a:prstGeom>
          <a:ln w="38100">
            <a:solidFill>
              <a:srgbClr val="E25B00"/>
            </a:solidFill>
          </a:ln>
        </p:spPr>
      </p:pic>
    </p:spTree>
    <p:extLst>
      <p:ext uri="{BB962C8B-B14F-4D97-AF65-F5344CB8AC3E}">
        <p14:creationId xmlns:p14="http://schemas.microsoft.com/office/powerpoint/2010/main" val="175676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Fast </a:t>
            </a:r>
            <a:r>
              <a:rPr lang="en-US" altLang="ko-KR" sz="3200" dirty="0" smtClean="0"/>
              <a:t>Configurable Message </a:t>
            </a:r>
            <a:r>
              <a:rPr lang="en-US" altLang="ko-KR" sz="3200" dirty="0"/>
              <a:t>Passing:  Jump Flooding</a:t>
            </a:r>
            <a:endParaRPr kumimoji="1"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r>
              <a:rPr kumimoji="1" lang="en-US" altLang="ko-KR" sz="2000" dirty="0"/>
              <a:t>Problem:  BP </a:t>
            </a:r>
            <a:r>
              <a:rPr kumimoji="1" lang="en-US" altLang="ko-KR" sz="2000" dirty="0" smtClean="0"/>
              <a:t>message </a:t>
            </a:r>
            <a:r>
              <a:rPr kumimoji="1" lang="en-US" altLang="ko-KR" sz="2000" dirty="0"/>
              <a:t>computation quadratic in L=|Labels|</a:t>
            </a:r>
          </a:p>
          <a:p>
            <a:r>
              <a:rPr kumimoji="1" lang="en-US" altLang="ko-KR" sz="2000" dirty="0"/>
              <a:t>Solution:  Jump </a:t>
            </a:r>
            <a:r>
              <a:rPr kumimoji="1" lang="en-US" altLang="ko-KR" sz="2000" dirty="0" smtClean="0"/>
              <a:t>Flooding</a:t>
            </a:r>
            <a:r>
              <a:rPr kumimoji="1" lang="en-US" altLang="ko-KR" sz="2000" baseline="30000" dirty="0" smtClean="0"/>
              <a:t>*</a:t>
            </a:r>
            <a:r>
              <a:rPr kumimoji="1" lang="en-US" altLang="ko-KR" sz="2000" dirty="0" smtClean="0"/>
              <a:t> BP </a:t>
            </a:r>
            <a:r>
              <a:rPr kumimoji="1" lang="en-US" altLang="ko-KR" sz="2000" dirty="0" err="1"/>
              <a:t>msg</a:t>
            </a:r>
            <a:r>
              <a:rPr kumimoji="1" lang="en-US" altLang="ko-KR" sz="2000" dirty="0"/>
              <a:t> </a:t>
            </a:r>
            <a:r>
              <a:rPr kumimoji="1" lang="en-US" altLang="ko-KR" sz="2000" dirty="0" err="1"/>
              <a:t>approx</a:t>
            </a:r>
            <a:r>
              <a:rPr kumimoji="1" lang="en-US" altLang="ko-KR" sz="2000" dirty="0"/>
              <a:t> = L log(L)</a:t>
            </a:r>
          </a:p>
          <a:p>
            <a:r>
              <a:rPr kumimoji="1" lang="en-US" altLang="ko-KR" sz="2000" dirty="0"/>
              <a:t>Analogy:  Like “FFT”, smart order for  label </a:t>
            </a:r>
            <a:r>
              <a:rPr kumimoji="1" lang="en-US" altLang="ko-KR" sz="2000" dirty="0" err="1"/>
              <a:t>arith</a:t>
            </a:r>
            <a:r>
              <a:rPr kumimoji="1" lang="en-US" altLang="ko-KR" sz="2000" dirty="0"/>
              <a:t> &amp; comparisons</a:t>
            </a:r>
            <a:endParaRPr kumimoji="1"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18" y="2398882"/>
            <a:ext cx="2232105" cy="214734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66" y="2404586"/>
            <a:ext cx="3467634" cy="1945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786" y="4786312"/>
            <a:ext cx="2939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200" b="1" baseline="0" dirty="0" smtClean="0">
                <a:solidFill>
                  <a:schemeClr val="bg2"/>
                </a:solidFill>
                <a:ea typeface="Arial" charset="0"/>
                <a:cs typeface="Arial" charset="0"/>
              </a:rPr>
              <a:t>*[</a:t>
            </a:r>
            <a:r>
              <a:rPr kumimoji="1" lang="en-US" altLang="ko-KR" sz="1200" b="1" baseline="0" dirty="0" err="1">
                <a:solidFill>
                  <a:schemeClr val="bg2"/>
                </a:solidFill>
                <a:ea typeface="Arial" charset="0"/>
                <a:cs typeface="Arial" charset="0"/>
              </a:rPr>
              <a:t>Rong</a:t>
            </a:r>
            <a:r>
              <a:rPr kumimoji="1" lang="en-US" altLang="ko-KR" sz="1200" b="1" baseline="0" dirty="0">
                <a:solidFill>
                  <a:schemeClr val="bg2"/>
                </a:solidFill>
                <a:ea typeface="Arial" charset="0"/>
                <a:cs typeface="Arial" charset="0"/>
              </a:rPr>
              <a:t>, Tan, ACM </a:t>
            </a:r>
            <a:r>
              <a:rPr kumimoji="1" lang="en-US" altLang="ko-KR" sz="1200" b="1" baseline="0" dirty="0" err="1">
                <a:solidFill>
                  <a:schemeClr val="bg2"/>
                </a:solidFill>
                <a:ea typeface="Arial" charset="0"/>
                <a:cs typeface="Arial" charset="0"/>
              </a:rPr>
              <a:t>Symp</a:t>
            </a:r>
            <a:r>
              <a:rPr kumimoji="1" lang="en-US" altLang="ko-KR" sz="1200" b="1" baseline="0" dirty="0">
                <a:solidFill>
                  <a:schemeClr val="bg2"/>
                </a:solidFill>
                <a:ea typeface="Arial" charset="0"/>
                <a:cs typeface="Arial" charset="0"/>
              </a:rPr>
              <a:t> </a:t>
            </a:r>
            <a:r>
              <a:rPr kumimoji="1" lang="en-US" altLang="ko-KR" sz="1200" b="1" baseline="0" dirty="0" err="1">
                <a:solidFill>
                  <a:schemeClr val="bg2"/>
                </a:solidFill>
                <a:ea typeface="Arial" charset="0"/>
                <a:cs typeface="Arial" charset="0"/>
              </a:rPr>
              <a:t>Int</a:t>
            </a:r>
            <a:r>
              <a:rPr kumimoji="1" lang="en-US" altLang="ko-KR" sz="1200" b="1" baseline="0" dirty="0">
                <a:solidFill>
                  <a:schemeClr val="bg2"/>
                </a:solidFill>
                <a:ea typeface="Arial" charset="0"/>
                <a:cs typeface="Arial" charset="0"/>
              </a:rPr>
              <a:t> 3D, 2006]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1568" y="4401591"/>
            <a:ext cx="2073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Jump Flooding </a:t>
            </a:r>
            <a:br>
              <a:rPr kumimoji="1" lang="en-US" altLang="ko-KR" sz="1400" b="1" baseline="0" dirty="0" smtClean="0">
                <a:ea typeface="Arial" charset="0"/>
                <a:cs typeface="Arial" charset="0"/>
              </a:rPr>
            </a:br>
            <a:r>
              <a:rPr kumimoji="1" lang="en-US" altLang="ko-KR" sz="1400" b="1" baseline="0" smtClean="0">
                <a:ea typeface="Arial" charset="0"/>
                <a:cs typeface="Arial" charset="0"/>
              </a:rPr>
              <a:t>Message Passing Unit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5901501" y="2347870"/>
            <a:ext cx="3155067" cy="2297868"/>
            <a:chOff x="5901501" y="2347870"/>
            <a:chExt cx="3155067" cy="2297868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2744" y="2347870"/>
              <a:ext cx="3063824" cy="22978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6200000">
              <a:off x="5191050" y="3334053"/>
              <a:ext cx="169790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200" b="1" baseline="0" dirty="0" smtClean="0">
                  <a:ea typeface="Arial" charset="0"/>
                  <a:cs typeface="Arial" charset="0"/>
                </a:rPr>
                <a:t>Cost </a:t>
              </a:r>
              <a:r>
                <a:rPr kumimoji="1" lang="en-US" altLang="ko-KR" sz="1200" b="1" baseline="0" dirty="0" err="1" smtClean="0">
                  <a:ea typeface="Arial" charset="0"/>
                  <a:cs typeface="Arial" charset="0"/>
                </a:rPr>
                <a:t>fn</a:t>
              </a:r>
              <a:r>
                <a:rPr kumimoji="1" lang="en-US" altLang="ko-KR" sz="1200" b="1" baseline="0" dirty="0" smtClean="0">
                  <a:ea typeface="Arial" charset="0"/>
                  <a:cs typeface="Arial" charset="0"/>
                </a:rPr>
                <a:t> for </a:t>
              </a:r>
              <a:r>
                <a:rPr kumimoji="1" lang="en-US" altLang="ko-KR" sz="1200" b="1" baseline="0" dirty="0" err="1" smtClean="0">
                  <a:ea typeface="Arial" charset="0"/>
                  <a:cs typeface="Arial" charset="0"/>
                </a:rPr>
                <a:t>inrerence</a:t>
              </a:r>
              <a:endParaRPr kumimoji="1" lang="ko-KR" altLang="en-US" sz="1200" b="1" baseline="0" dirty="0" smtClean="0"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z="3200" dirty="0" smtClean="0"/>
              <a:t>Results: Positive Scalability</a:t>
            </a:r>
            <a:endParaRPr kumimoji="1"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r>
              <a:rPr kumimoji="1" lang="en-US" altLang="ko-KR" sz="2000" dirty="0">
                <a:solidFill>
                  <a:srgbClr val="E25B00"/>
                </a:solidFill>
              </a:rPr>
              <a:t>2, 4 PEs </a:t>
            </a:r>
            <a:r>
              <a:rPr kumimoji="1" lang="en-US" altLang="ko-KR" sz="2000" dirty="0"/>
              <a:t>running (limited by Xilinx V5 size); </a:t>
            </a:r>
            <a:r>
              <a:rPr kumimoji="1" lang="en-US" altLang="ko-KR" sz="2000" dirty="0" err="1"/>
              <a:t>sims</a:t>
            </a:r>
            <a:r>
              <a:rPr kumimoji="1" lang="en-US" altLang="ko-KR" sz="2000" dirty="0"/>
              <a:t> 1-16 PEs</a:t>
            </a:r>
          </a:p>
          <a:p>
            <a:pPr lvl="1"/>
            <a:r>
              <a:rPr kumimoji="1" lang="en-US" altLang="ko-KR" sz="1800" dirty="0"/>
              <a:t>Parameterized by “Bandwidth needed to feed P processors”</a:t>
            </a:r>
          </a:p>
          <a:p>
            <a:pPr lvl="1"/>
            <a:r>
              <a:rPr kumimoji="1" lang="en-US" altLang="ko-KR" sz="1800" dirty="0"/>
              <a:t>If we can </a:t>
            </a:r>
            <a:r>
              <a:rPr kumimoji="1" lang="en-US" altLang="ko-KR" sz="1800" i="1" dirty="0"/>
              <a:t>feed</a:t>
            </a:r>
            <a:r>
              <a:rPr kumimoji="1" lang="en-US" altLang="ko-KR" sz="1800" dirty="0"/>
              <a:t> the architecture – promising scalability </a:t>
            </a:r>
            <a:endParaRPr kumimoji="1" lang="ko-KR" altLang="en-US" sz="18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7" name="그룹 16"/>
          <p:cNvGrpSpPr/>
          <p:nvPr/>
        </p:nvGrpSpPr>
        <p:grpSpPr>
          <a:xfrm>
            <a:off x="1620555" y="2038350"/>
            <a:ext cx="5551521" cy="3055739"/>
            <a:chOff x="1620555" y="2038350"/>
            <a:chExt cx="5551521" cy="3055739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4"/>
            <a:stretch/>
          </p:blipFill>
          <p:spPr>
            <a:xfrm>
              <a:off x="1981200" y="2195512"/>
              <a:ext cx="4830233" cy="25908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20555" y="4786312"/>
              <a:ext cx="5551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400" b="1" baseline="0" dirty="0">
                  <a:ea typeface="Arial" charset="0"/>
                  <a:cs typeface="Arial" charset="0"/>
                </a:rPr>
                <a:t>Normalized Mem BW to Feed P </a:t>
              </a:r>
              <a:r>
                <a:rPr kumimoji="1" lang="en-US" altLang="ko-KR" sz="1400" b="1" baseline="0" dirty="0" err="1">
                  <a:ea typeface="Arial" charset="0"/>
                  <a:cs typeface="Arial" charset="0"/>
                </a:rPr>
                <a:t>Proc</a:t>
              </a:r>
              <a:r>
                <a:rPr kumimoji="1" lang="en-US" altLang="ko-KR" sz="1400" b="1" baseline="0" dirty="0">
                  <a:ea typeface="Arial" charset="0"/>
                  <a:cs typeface="Arial" charset="0"/>
                </a:rPr>
                <a:t> (mem </a:t>
              </a:r>
              <a:r>
                <a:rPr kumimoji="1" lang="en-US" altLang="ko-KR" sz="1400" b="1" baseline="0" dirty="0" err="1">
                  <a:ea typeface="Arial" charset="0"/>
                  <a:cs typeface="Arial" charset="0"/>
                </a:rPr>
                <a:t>blocksize</a:t>
              </a:r>
              <a:r>
                <a:rPr kumimoji="1" lang="en-US" altLang="ko-KR" sz="1400" b="1" baseline="0" dirty="0">
                  <a:ea typeface="Arial" charset="0"/>
                  <a:cs typeface="Arial" charset="0"/>
                </a:rPr>
                <a:t> B=4 fixed)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21869" y="2038350"/>
              <a:ext cx="41488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ko-KR" sz="1400" b="1" baseline="0">
                  <a:ea typeface="Arial" charset="0"/>
                  <a:cs typeface="Arial" charset="0"/>
                </a:rPr>
                <a:t>Execution Time vs (Mem BW for P processors)</a:t>
              </a:r>
              <a:endParaRPr kumimoji="1" lang="en-US" altLang="ko-KR" sz="1400" b="1" baseline="0" dirty="0">
                <a:ea typeface="Arial" charset="0"/>
                <a:cs typeface="Arial" charset="0"/>
              </a:endParaRPr>
            </a:p>
          </p:txBody>
        </p:sp>
      </p:grpSp>
      <p:cxnSp>
        <p:nvCxnSpPr>
          <p:cNvPr id="9" name="Straight Arrow Connector 11"/>
          <p:cNvCxnSpPr/>
          <p:nvPr/>
        </p:nvCxnSpPr>
        <p:spPr>
          <a:xfrm flipH="1">
            <a:off x="3625232" y="2866957"/>
            <a:ext cx="1624004" cy="208016"/>
          </a:xfrm>
          <a:prstGeom prst="straightConnector1">
            <a:avLst/>
          </a:prstGeom>
          <a:ln>
            <a:solidFill>
              <a:srgbClr val="CF54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2"/>
          <p:cNvCxnSpPr/>
          <p:nvPr/>
        </p:nvCxnSpPr>
        <p:spPr>
          <a:xfrm flipH="1">
            <a:off x="4588184" y="2866957"/>
            <a:ext cx="661052" cy="588342"/>
          </a:xfrm>
          <a:prstGeom prst="straightConnector1">
            <a:avLst/>
          </a:prstGeom>
          <a:ln>
            <a:solidFill>
              <a:srgbClr val="CF54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320432" y="2767196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baseline="0" smtClean="0">
                <a:solidFill>
                  <a:srgbClr val="E25B00"/>
                </a:solidFill>
                <a:ea typeface="Arial" charset="0"/>
                <a:cs typeface="Arial" charset="0"/>
              </a:rPr>
              <a:t>P=2</a:t>
            </a:r>
            <a:endParaRPr kumimoji="1" lang="en-US" altLang="ko-KR" sz="1400" b="1" baseline="0" dirty="0">
              <a:solidFill>
                <a:srgbClr val="E25B00"/>
              </a:solidFill>
              <a:ea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9636" y="3147522"/>
            <a:ext cx="508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baseline="0" dirty="0" smtClean="0">
                <a:solidFill>
                  <a:srgbClr val="E25B00"/>
                </a:solidFill>
                <a:ea typeface="Arial" charset="0"/>
                <a:cs typeface="Arial" charset="0"/>
              </a:rPr>
              <a:t>P=4</a:t>
            </a:r>
            <a:endParaRPr kumimoji="1" lang="en-US" altLang="ko-KR" sz="1400" b="1" baseline="0" dirty="0">
              <a:solidFill>
                <a:srgbClr val="E25B00"/>
              </a:solidFill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85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ko-KR" sz="3200" dirty="0"/>
              <a:t>Results: </a:t>
            </a:r>
            <a:r>
              <a:rPr kumimoji="1" lang="en-US" altLang="ko-KR" sz="3200" dirty="0" smtClean="0"/>
              <a:t>Configurable </a:t>
            </a:r>
            <a:r>
              <a:rPr kumimoji="1" lang="en-US" altLang="ko-KR" sz="3200" dirty="0"/>
              <a:t>BP </a:t>
            </a:r>
            <a:r>
              <a:rPr kumimoji="1" lang="en-US" altLang="ko-KR" sz="3200" dirty="0" smtClean="0"/>
              <a:t>Architecture</a:t>
            </a:r>
            <a:endParaRPr kumimoji="1"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r>
              <a:rPr kumimoji="1" lang="en-US" altLang="ko-KR" sz="2000" dirty="0" smtClean="0">
                <a:solidFill>
                  <a:srgbClr val="E25B00"/>
                </a:solidFill>
              </a:rPr>
              <a:t>12-40X </a:t>
            </a:r>
            <a:r>
              <a:rPr kumimoji="1" lang="en-US" altLang="ko-KR" sz="2000" dirty="0">
                <a:solidFill>
                  <a:srgbClr val="E25B00"/>
                </a:solidFill>
              </a:rPr>
              <a:t>faster</a:t>
            </a:r>
            <a:r>
              <a:rPr kumimoji="1" lang="en-US" altLang="ko-KR" sz="2000" dirty="0"/>
              <a:t> than software (PE = 4); no loss of result quality</a:t>
            </a:r>
          </a:p>
          <a:p>
            <a:r>
              <a:rPr kumimoji="1" lang="en-US" altLang="ko-KR" sz="2000" dirty="0"/>
              <a:t>First “custom HW” to ever </a:t>
            </a:r>
            <a:r>
              <a:rPr kumimoji="1" lang="en-US" altLang="ko-KR" sz="2000" dirty="0">
                <a:solidFill>
                  <a:srgbClr val="E25B00"/>
                </a:solidFill>
              </a:rPr>
              <a:t>run &gt;1</a:t>
            </a:r>
            <a:r>
              <a:rPr kumimoji="1" lang="en-US" altLang="ko-KR" sz="2000" dirty="0"/>
              <a:t> </a:t>
            </a:r>
            <a:r>
              <a:rPr kumimoji="1" lang="en-US" altLang="ko-KR" sz="2000" dirty="0" smtClean="0"/>
              <a:t>{</a:t>
            </a:r>
            <a:r>
              <a:rPr kumimoji="1" lang="en-US" altLang="ko-KR" sz="2000" dirty="0" err="1" smtClean="0"/>
              <a:t>Middlebury,OpenGM</a:t>
            </a:r>
            <a:r>
              <a:rPr kumimoji="1" lang="en-US" altLang="ko-KR" sz="2000" dirty="0" smtClean="0"/>
              <a:t>} benchmarks</a:t>
            </a:r>
            <a:endParaRPr kumimoji="1" lang="en-US" altLang="ko-KR" sz="2000" dirty="0"/>
          </a:p>
          <a:p>
            <a:endParaRPr kumimoji="1"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962150"/>
            <a:ext cx="4283754" cy="293913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205" y="2190750"/>
            <a:ext cx="4634018" cy="19142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2266" y="1714837"/>
            <a:ext cx="3829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Comparison of Execution Time (in sec) for </a:t>
            </a:r>
          </a:p>
          <a:p>
            <a:pPr algn="ctr"/>
            <a:r>
              <a:rPr kumimoji="1" lang="en-US" altLang="ko-KR" sz="1400" b="1" baseline="0" dirty="0">
                <a:ea typeface="Arial" charset="0"/>
                <a:cs typeface="Arial" charset="0"/>
              </a:rPr>
              <a:t>{</a:t>
            </a:r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Middlebury[1], </a:t>
            </a:r>
            <a:r>
              <a:rPr kumimoji="1" lang="en-US" altLang="ko-KR" sz="1400" b="1" baseline="0" dirty="0" err="1" smtClean="0">
                <a:ea typeface="Arial" charset="0"/>
                <a:cs typeface="Arial" charset="0"/>
              </a:rPr>
              <a:t>OpenGM</a:t>
            </a:r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[2]} Benchmarks 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7297" y="1714837"/>
            <a:ext cx="3890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Inference Results for {</a:t>
            </a:r>
            <a:r>
              <a:rPr kumimoji="1" lang="en-US" altLang="ko-KR" sz="1400" b="1" baseline="0" dirty="0" err="1" smtClean="0">
                <a:ea typeface="Arial" charset="0"/>
                <a:cs typeface="Arial" charset="0"/>
              </a:rPr>
              <a:t>Middlebury,OpenGM</a:t>
            </a:r>
            <a:r>
              <a:rPr kumimoji="1" lang="en-US" altLang="ko-KR" sz="1400" b="1" baseline="0" dirty="0" smtClean="0">
                <a:ea typeface="Arial" charset="0"/>
                <a:cs typeface="Arial" charset="0"/>
              </a:rPr>
              <a:t>}</a:t>
            </a:r>
            <a:endParaRPr kumimoji="1" lang="ko-KR" altLang="en-US" sz="1400" b="1" baseline="0" dirty="0" smtClean="0">
              <a:ea typeface="Arial" charset="0"/>
              <a:cs typeface="Arial" charset="0"/>
            </a:endParaRPr>
          </a:p>
        </p:txBody>
      </p:sp>
      <p:sp>
        <p:nvSpPr>
          <p:cNvPr id="10" name="Rectangle 197"/>
          <p:cNvSpPr/>
          <p:nvPr/>
        </p:nvSpPr>
        <p:spPr>
          <a:xfrm rot="10800000" flipV="1">
            <a:off x="-36400" y="4400550"/>
            <a:ext cx="4722700" cy="677108"/>
          </a:xfrm>
          <a:prstGeom prst="rect">
            <a:avLst/>
          </a:prstGeom>
          <a:ln w="3175" cmpd="sng">
            <a:noFill/>
          </a:ln>
        </p:spPr>
        <p:txBody>
          <a:bodyPr wrap="square" tIns="0" bIns="0" anchor="ctr">
            <a:spAutoFit/>
          </a:bodyPr>
          <a:lstStyle/>
          <a:p>
            <a:r>
              <a:rPr lang="en-US" sz="1100" dirty="0">
                <a:solidFill>
                  <a:schemeClr val="bg2"/>
                </a:solidFill>
              </a:rPr>
              <a:t>[1] R. Szeliski, R. Zabih, D. Scharstein, O. Veksler, V. Kolmogorov, A. Agarwala, M. Tappen, and C. Rother, “A comparative study of energy minimization methods for Markov random fields with smoothness-based priors,” IEEE Trans. Pattern Anal. Mach. Intell., vol. 30, no. 6, pp. 1068– 1080, 2008</a:t>
            </a:r>
            <a:r>
              <a:rPr lang="en-US" sz="1100" dirty="0" smtClean="0">
                <a:solidFill>
                  <a:schemeClr val="bg2"/>
                </a:solidFill>
              </a:rPr>
              <a:t>.</a:t>
            </a:r>
          </a:p>
          <a:p>
            <a:r>
              <a:rPr lang="en-US" sz="1100" dirty="0">
                <a:solidFill>
                  <a:schemeClr val="bg2"/>
                </a:solidFill>
              </a:rPr>
              <a:t>[2] J. H. Kappes, B. Andres, F. Hamprecht, C. Schnorr, S. Nowozin, D. Batra, S. Kim, B. X. Kausler, J. Lellmann, N. Komodakis et al., “A comparative study of modern inference techniques for discrete energy minimization problems,” in CVPR. IEEE, 2013, pp. 1328–1335. </a:t>
            </a:r>
            <a:endParaRPr lang="en-US" sz="1100" dirty="0" smtClean="0">
              <a:solidFill>
                <a:schemeClr val="bg2"/>
              </a:solidFill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7924801" y="1986454"/>
            <a:ext cx="1159554" cy="2914825"/>
          </a:xfrm>
          <a:prstGeom prst="rect">
            <a:avLst/>
          </a:prstGeom>
          <a:noFill/>
          <a:ln w="57150">
            <a:solidFill>
              <a:srgbClr val="E25B00"/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4047368" y="2234050"/>
            <a:ext cx="693587" cy="1832872"/>
          </a:xfrm>
          <a:prstGeom prst="rect">
            <a:avLst/>
          </a:prstGeom>
          <a:noFill/>
          <a:ln w="57150">
            <a:solidFill>
              <a:srgbClr val="E25B00"/>
            </a:solidFill>
            <a:prstDash val="solid"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pitchFamily="33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257" y="4098890"/>
            <a:ext cx="3185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ko-KR" sz="1200" b="1" baseline="0" dirty="0" smtClean="0">
                <a:solidFill>
                  <a:srgbClr val="E25B00"/>
                </a:solidFill>
                <a:ea typeface="Arial" charset="0"/>
                <a:cs typeface="Arial" charset="0"/>
              </a:rPr>
              <a:t>Speed comparable to “point-accelerator”</a:t>
            </a:r>
            <a:endParaRPr kumimoji="1" lang="en-US" altLang="ko-KR" sz="1200" b="1" baseline="0" dirty="0">
              <a:solidFill>
                <a:srgbClr val="E25B00"/>
              </a:solidFill>
              <a:ea typeface="Arial" charset="0"/>
              <a:cs typeface="Arial" charset="0"/>
            </a:endParaRPr>
          </a:p>
        </p:txBody>
      </p:sp>
      <p:cxnSp>
        <p:nvCxnSpPr>
          <p:cNvPr id="15" name="Straight Arrow Connector 11"/>
          <p:cNvCxnSpPr/>
          <p:nvPr/>
        </p:nvCxnSpPr>
        <p:spPr>
          <a:xfrm flipV="1">
            <a:off x="2514600" y="2921225"/>
            <a:ext cx="277152" cy="1243513"/>
          </a:xfrm>
          <a:prstGeom prst="straightConnector1">
            <a:avLst/>
          </a:prstGeom>
          <a:ln>
            <a:solidFill>
              <a:srgbClr val="CF54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1"/>
          <p:cNvCxnSpPr/>
          <p:nvPr/>
        </p:nvCxnSpPr>
        <p:spPr>
          <a:xfrm flipV="1">
            <a:off x="2838129" y="2937410"/>
            <a:ext cx="657630" cy="1227328"/>
          </a:xfrm>
          <a:prstGeom prst="straightConnector1">
            <a:avLst/>
          </a:prstGeom>
          <a:ln>
            <a:solidFill>
              <a:srgbClr val="CF542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7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ko-KR" altLang="en-US" sz="320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04800" y="971550"/>
            <a:ext cx="8534400" cy="3851672"/>
          </a:xfrm>
        </p:spPr>
        <p:txBody>
          <a:bodyPr/>
          <a:lstStyle/>
          <a:p>
            <a:endParaRPr kumimoji="1" lang="ko-KR" altLang="en-US" sz="20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 Slide </a:t>
            </a:r>
            <a:fld id="{46FE5B3F-F3A3-C24C-B94C-BEFDAD84C75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genda"/>
        <a:ea typeface=""/>
        <a:cs typeface=""/>
      </a:majorFont>
      <a:minorFont>
        <a:latin typeface="Agen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3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-25000">
            <a:ln>
              <a:noFill/>
            </a:ln>
            <a:solidFill>
              <a:schemeClr val="tx1"/>
            </a:solidFill>
            <a:effectLst/>
            <a:latin typeface="Arial" pitchFamily="33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1" baseline="0" dirty="0" smtClean="0">
            <a:latin typeface="Arial Narrow"/>
            <a:cs typeface="Arial Narrow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7419</TotalTime>
  <Words>506</Words>
  <Application>Microsoft Macintosh PowerPoint</Application>
  <PresentationFormat>화면 슬라이드 쇼(16:9)</PresentationFormat>
  <Paragraphs>62</Paragraphs>
  <Slides>8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8</vt:i4>
      </vt:variant>
    </vt:vector>
  </HeadingPairs>
  <TitlesOfParts>
    <vt:vector size="19" baseType="lpstr">
      <vt:lpstr>굴림</vt:lpstr>
      <vt:lpstr>Agenda</vt:lpstr>
      <vt:lpstr>Arial Narrow</vt:lpstr>
      <vt:lpstr>Gill Sans</vt:lpstr>
      <vt:lpstr>Helvetica Neue</vt:lpstr>
      <vt:lpstr>ＭＳ Ｐゴシック</vt:lpstr>
      <vt:lpstr>Arial</vt:lpstr>
      <vt:lpstr>Calibri</vt:lpstr>
      <vt:lpstr>Wingdings</vt:lpstr>
      <vt:lpstr>Default Design</vt:lpstr>
      <vt:lpstr>Office Theme</vt:lpstr>
      <vt:lpstr>Configurable and Scalable Belief Propagation Accelerator for Computer Vision</vt:lpstr>
      <vt:lpstr>Belief Propagation FPGA for Computer Vision</vt:lpstr>
      <vt:lpstr>Before: Point-Accelerators for BP [FPL 2012, FPGA 2013]</vt:lpstr>
      <vt:lpstr>New: Scalable/Configurable BP Architecture</vt:lpstr>
      <vt:lpstr>Fast Configurable Message Passing:  Jump Flooding</vt:lpstr>
      <vt:lpstr>Results: Positive Scalability</vt:lpstr>
      <vt:lpstr>Results: Configurable BP Architecture</vt:lpstr>
      <vt:lpstr>PowerPoint 프레젠테이션</vt:lpstr>
    </vt:vector>
  </TitlesOfParts>
  <Company>TSG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jsandone</dc:creator>
  <cp:lastModifiedBy>JUNGWOOK CHOI</cp:lastModifiedBy>
  <cp:revision>212</cp:revision>
  <dcterms:created xsi:type="dcterms:W3CDTF">2010-03-10T17:34:58Z</dcterms:created>
  <dcterms:modified xsi:type="dcterms:W3CDTF">2016-08-26T01:00:52Z</dcterms:modified>
</cp:coreProperties>
</file>