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60" r:id="rId4"/>
    <p:sldId id="262" r:id="rId5"/>
    <p:sldId id="258" r:id="rId6"/>
    <p:sldId id="259" r:id="rId7"/>
    <p:sldId id="263" r:id="rId8"/>
    <p:sldId id="270" r:id="rId9"/>
    <p:sldId id="264" r:id="rId10"/>
    <p:sldId id="269" r:id="rId11"/>
    <p:sldId id="266" r:id="rId12"/>
    <p:sldId id="261" r:id="rId13"/>
    <p:sldId id="274" r:id="rId14"/>
    <p:sldId id="273" r:id="rId15"/>
    <p:sldId id="271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6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E448B-BA60-074E-969D-6F14377C78F6}" type="datetimeFigureOut">
              <a:rPr lang="en-US" smtClean="0"/>
              <a:t>29/08/16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C8AB6-10D3-FC4B-865B-3370A60A0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73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173E-F8C1-D543-BE37-4F7FCF483AE8}" type="datetimeFigureOut">
              <a:rPr lang="en-US" smtClean="0"/>
              <a:t>29/08/16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A6F2-BD58-A342-9067-394F66FC6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70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173E-F8C1-D543-BE37-4F7FCF483AE8}" type="datetimeFigureOut">
              <a:rPr lang="en-US" smtClean="0"/>
              <a:t>29/08/16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A6F2-BD58-A342-9067-394F66FC6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5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173E-F8C1-D543-BE37-4F7FCF483AE8}" type="datetimeFigureOut">
              <a:rPr lang="en-US" smtClean="0"/>
              <a:t>29/08/16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A6F2-BD58-A342-9067-394F66FC6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9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173E-F8C1-D543-BE37-4F7FCF483AE8}" type="datetimeFigureOut">
              <a:rPr lang="en-US" smtClean="0"/>
              <a:t>29/08/16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A6F2-BD58-A342-9067-394F66FC6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6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173E-F8C1-D543-BE37-4F7FCF483AE8}" type="datetimeFigureOut">
              <a:rPr lang="en-US" smtClean="0"/>
              <a:t>29/08/16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A6F2-BD58-A342-9067-394F66FC6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7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173E-F8C1-D543-BE37-4F7FCF483AE8}" type="datetimeFigureOut">
              <a:rPr lang="en-US" smtClean="0"/>
              <a:t>29/08/16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A6F2-BD58-A342-9067-394F66FC6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60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173E-F8C1-D543-BE37-4F7FCF483AE8}" type="datetimeFigureOut">
              <a:rPr lang="en-US" smtClean="0"/>
              <a:t>29/08/16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A6F2-BD58-A342-9067-394F66FC6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54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173E-F8C1-D543-BE37-4F7FCF483AE8}" type="datetimeFigureOut">
              <a:rPr lang="en-US" smtClean="0"/>
              <a:t>29/08/16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A6F2-BD58-A342-9067-394F66FC6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2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173E-F8C1-D543-BE37-4F7FCF483AE8}" type="datetimeFigureOut">
              <a:rPr lang="en-US" smtClean="0"/>
              <a:t>29/08/16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A6F2-BD58-A342-9067-394F66FC6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0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173E-F8C1-D543-BE37-4F7FCF483AE8}" type="datetimeFigureOut">
              <a:rPr lang="en-US" smtClean="0"/>
              <a:t>29/08/16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A6F2-BD58-A342-9067-394F66FC6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0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173E-F8C1-D543-BE37-4F7FCF483AE8}" type="datetimeFigureOut">
              <a:rPr lang="en-US" smtClean="0"/>
              <a:t>29/08/16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A6F2-BD58-A342-9067-394F66FC61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6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457200" rtl="0" eaLnBrk="1" latinLnBrk="0" hangingPunct="1">
              <a:spcBef>
                <a:spcPct val="0"/>
              </a:spcBef>
              <a:buNone/>
            </a:pPr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173E-F8C1-D543-BE37-4F7FCF483AE8}" type="datetimeFigureOut">
              <a:rPr lang="en-US" smtClean="0"/>
              <a:t>29/08/16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A6F2-BD58-A342-9067-394F66FC61B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-10456" y="4646380"/>
            <a:ext cx="9154456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Marcador de Posição do Rodapé 1"/>
          <p:cNvSpPr txBox="1">
            <a:spLocks/>
          </p:cNvSpPr>
          <p:nvPr userDrawn="1"/>
        </p:nvSpPr>
        <p:spPr>
          <a:xfrm>
            <a:off x="5957503" y="4665058"/>
            <a:ext cx="3056127" cy="39472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0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43E27-DFDE-5C40-8FF4-A3504399805F}" type="slidenum">
              <a:rPr lang="en-US" smtClean="0"/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dirty="0" smtClean="0"/>
              <a:t>/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Jorge Lobo  @ FPL2016, Lausanne,</a:t>
            </a:r>
            <a:r>
              <a:rPr lang="en-US" baseline="0" dirty="0" smtClean="0"/>
              <a:t> </a:t>
            </a: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August 2016</a:t>
            </a:r>
          </a:p>
        </p:txBody>
      </p:sp>
      <p:pic>
        <p:nvPicPr>
          <p:cNvPr id="9" name="Imagem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4" y="4693252"/>
            <a:ext cx="2281460" cy="392509"/>
          </a:xfrm>
          <a:prstGeom prst="rect">
            <a:avLst/>
          </a:prstGeom>
        </p:spPr>
      </p:pic>
      <p:pic>
        <p:nvPicPr>
          <p:cNvPr id="40" name="Picture 39" descr="MARCA_UC_LET_VERDE.jp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-149" r="8004" b="32435"/>
          <a:stretch/>
        </p:blipFill>
        <p:spPr>
          <a:xfrm>
            <a:off x="3160419" y="4674574"/>
            <a:ext cx="1106952" cy="450248"/>
          </a:xfrm>
          <a:prstGeom prst="rect">
            <a:avLst/>
          </a:prstGeom>
        </p:spPr>
      </p:pic>
      <p:pic>
        <p:nvPicPr>
          <p:cNvPr id="41" name="Picture 40" descr="MARCA_UC_LET_VERDE.jp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4" t="89613"/>
          <a:stretch/>
        </p:blipFill>
        <p:spPr>
          <a:xfrm>
            <a:off x="4359593" y="4938843"/>
            <a:ext cx="1066999" cy="128239"/>
          </a:xfrm>
          <a:prstGeom prst="rect">
            <a:avLst/>
          </a:prstGeom>
        </p:spPr>
      </p:pic>
      <p:pic>
        <p:nvPicPr>
          <p:cNvPr id="42" name="Picture 41" descr="MARCA_UC_LET_VERDE.jp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3" r="46360"/>
          <a:stretch/>
        </p:blipFill>
        <p:spPr>
          <a:xfrm>
            <a:off x="4258033" y="4755470"/>
            <a:ext cx="1288605" cy="12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lang="en-GB" sz="4800" b="1" kern="1200" dirty="0"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anose="020B0606020202030204" pitchFamily="34" charset="0"/>
          <a:ea typeface="+mj-ea"/>
          <a:cs typeface="Arial Narrow" panose="020B0606020202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pt-PT" sz="2800" kern="1200" dirty="0" err="1" smtClean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pt-PT" sz="2800" kern="1200" dirty="0" err="1" smtClean="0">
          <a:solidFill>
            <a:schemeClr val="tx1">
              <a:lumMod val="75000"/>
              <a:lumOff val="25000"/>
            </a:schemeClr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Relationship Id="rId3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4127"/>
            <a:ext cx="9144000" cy="1102519"/>
          </a:xfrm>
        </p:spPr>
        <p:txBody>
          <a:bodyPr>
            <a:noAutofit/>
          </a:bodyPr>
          <a:lstStyle/>
          <a:p>
            <a:r>
              <a:rPr lang="en-GB" sz="3200" dirty="0" smtClean="0"/>
              <a:t>Bayesian </a:t>
            </a:r>
            <a:r>
              <a:rPr lang="en-GB" sz="3200" dirty="0"/>
              <a:t>Inference implemented on </a:t>
            </a:r>
            <a:r>
              <a:rPr lang="en-GB" sz="3200" dirty="0" smtClean="0"/>
              <a:t>FPGA</a:t>
            </a:r>
            <a:br>
              <a:rPr lang="en-GB" sz="3200" dirty="0" smtClean="0"/>
            </a:br>
            <a:r>
              <a:rPr lang="en-GB" sz="3200" dirty="0" smtClean="0"/>
              <a:t>with </a:t>
            </a:r>
            <a:r>
              <a:rPr lang="en-GB" sz="3200" dirty="0"/>
              <a:t>Stochastic </a:t>
            </a:r>
            <a:r>
              <a:rPr lang="en-GB" sz="3200" dirty="0" err="1"/>
              <a:t>Bitstreams</a:t>
            </a:r>
            <a:r>
              <a:rPr lang="en-GB" sz="3200" dirty="0"/>
              <a:t> for an Autonomous Robot 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80958"/>
            <a:ext cx="6400800" cy="1314450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Jorge Lobo</a:t>
            </a:r>
          </a:p>
          <a:p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jlobo@isr.uc.pt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529" y="129650"/>
            <a:ext cx="691701" cy="691701"/>
          </a:xfrm>
          <a:prstGeom prst="rect">
            <a:avLst/>
          </a:prstGeom>
        </p:spPr>
      </p:pic>
      <p:pic>
        <p:nvPicPr>
          <p:cNvPr id="8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17" y="3903396"/>
            <a:ext cx="3691607" cy="680546"/>
          </a:xfrm>
          <a:prstGeom prst="rect">
            <a:avLst/>
          </a:prstGeom>
        </p:spPr>
      </p:pic>
      <p:pic>
        <p:nvPicPr>
          <p:cNvPr id="9" name="Picture 1081" descr="coim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" y="2638230"/>
            <a:ext cx="2376388" cy="197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52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737"/>
            <a:ext cx="8229600" cy="339447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Accuracy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Resources</a:t>
            </a:r>
          </a:p>
          <a:p>
            <a:pPr lvl="1"/>
            <a:r>
              <a:rPr lang="en-GB" sz="2000" dirty="0" smtClean="0"/>
              <a:t>Most LEs used up by RNGs and not the BM </a:t>
            </a:r>
          </a:p>
          <a:p>
            <a:endParaRPr lang="en-GB" sz="2000" dirty="0" smtClean="0"/>
          </a:p>
          <a:p>
            <a:r>
              <a:rPr lang="en-GB" sz="2000" dirty="0" smtClean="0"/>
              <a:t>Energy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3406920"/>
            <a:ext cx="5410200" cy="1168400"/>
          </a:xfrm>
          <a:prstGeom prst="rect">
            <a:avLst/>
          </a:prstGeom>
        </p:spPr>
      </p:pic>
      <p:pic>
        <p:nvPicPr>
          <p:cNvPr id="6" name="Picture 5" descr="Robot_kld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46" y="113586"/>
            <a:ext cx="5232361" cy="26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546124" cy="3394472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</a:pPr>
            <a:r>
              <a:rPr lang="en-GB" sz="2000" dirty="0" smtClean="0"/>
              <a:t>Energy used in computation same order of magnitude as laptop using floating point</a:t>
            </a:r>
          </a:p>
          <a:p>
            <a:pPr>
              <a:spcBef>
                <a:spcPts val="1080"/>
              </a:spcBef>
            </a:pPr>
            <a:r>
              <a:rPr lang="en-GB" sz="2000" dirty="0" smtClean="0"/>
              <a:t>Good when </a:t>
            </a:r>
            <a:r>
              <a:rPr lang="en-GB" sz="2000" dirty="0"/>
              <a:t>the </a:t>
            </a:r>
            <a:r>
              <a:rPr lang="en-GB" sz="2000" dirty="0" smtClean="0"/>
              <a:t>robot </a:t>
            </a:r>
            <a:r>
              <a:rPr lang="en-GB" sz="2000" dirty="0" err="1" smtClean="0"/>
              <a:t>onboard</a:t>
            </a:r>
            <a:r>
              <a:rPr lang="en-GB" sz="2000" dirty="0" smtClean="0"/>
              <a:t> </a:t>
            </a:r>
            <a:r>
              <a:rPr lang="en-GB" sz="2000" dirty="0"/>
              <a:t>computing power is very limited, and problems with big cardinality need to be tackled. </a:t>
            </a:r>
            <a:endParaRPr lang="en-GB" sz="2000" dirty="0" smtClean="0"/>
          </a:p>
          <a:p>
            <a:pPr>
              <a:spcBef>
                <a:spcPts val="1080"/>
              </a:spcBef>
            </a:pPr>
            <a:r>
              <a:rPr lang="en-GB" sz="2000" dirty="0"/>
              <a:t>A</a:t>
            </a:r>
            <a:r>
              <a:rPr lang="en-GB" sz="2000" dirty="0" smtClean="0"/>
              <a:t> </a:t>
            </a:r>
            <a:r>
              <a:rPr lang="en-GB" sz="2000" dirty="0"/>
              <a:t>shorter </a:t>
            </a:r>
            <a:r>
              <a:rPr lang="en-GB" sz="2000" dirty="0" err="1"/>
              <a:t>bitstream</a:t>
            </a:r>
            <a:r>
              <a:rPr lang="en-GB" sz="2000" dirty="0"/>
              <a:t> length has less accuracy, but gets a usable result with less energy.</a:t>
            </a:r>
          </a:p>
          <a:p>
            <a:pPr>
              <a:spcBef>
                <a:spcPts val="1080"/>
              </a:spcBef>
            </a:pPr>
            <a:endParaRPr lang="en-GB" sz="2000" dirty="0"/>
          </a:p>
          <a:p>
            <a:pPr>
              <a:spcBef>
                <a:spcPts val="1080"/>
              </a:spcBef>
            </a:pPr>
            <a:r>
              <a:rPr lang="en-GB" sz="2000" dirty="0"/>
              <a:t>If direct stochastic </a:t>
            </a:r>
            <a:r>
              <a:rPr lang="en-GB" sz="2000" dirty="0" err="1"/>
              <a:t>bitstreams</a:t>
            </a:r>
            <a:r>
              <a:rPr lang="en-GB" sz="2000" dirty="0"/>
              <a:t> can be used by both sensors and actuators, this approach does have a significant edge, since the conversion circuits dominate resource usage.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3049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4127"/>
            <a:ext cx="9144000" cy="1102519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</a:rPr>
              <a:t>Bayesian </a:t>
            </a: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Inference implemented on </a:t>
            </a: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</a:rPr>
              <a:t>FPGA</a:t>
            </a:r>
            <a:br>
              <a:rPr lang="en-GB" sz="32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3200" dirty="0" smtClean="0">
                <a:solidFill>
                  <a:schemeClr val="bg1">
                    <a:lumMod val="75000"/>
                  </a:schemeClr>
                </a:solidFill>
              </a:rPr>
              <a:t>with </a:t>
            </a: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Stochastic </a:t>
            </a:r>
            <a:r>
              <a:rPr lang="en-GB" sz="3200" dirty="0" err="1">
                <a:solidFill>
                  <a:schemeClr val="bg1">
                    <a:lumMod val="75000"/>
                  </a:schemeClr>
                </a:solidFill>
              </a:rPr>
              <a:t>Bitstreams</a:t>
            </a:r>
            <a:r>
              <a:rPr lang="en-GB" sz="3200" dirty="0">
                <a:solidFill>
                  <a:schemeClr val="bg1">
                    <a:lumMod val="75000"/>
                  </a:schemeClr>
                </a:solidFill>
              </a:rPr>
              <a:t> for an Autonomous Robot </a:t>
            </a:r>
            <a:br>
              <a:rPr lang="en-GB" sz="3200" dirty="0">
                <a:solidFill>
                  <a:schemeClr val="bg1">
                    <a:lumMod val="75000"/>
                  </a:schemeClr>
                </a:solidFill>
              </a:rPr>
            </a:br>
            <a:endParaRPr lang="en-GB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80958"/>
            <a:ext cx="6400800" cy="1314450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Jorge Lobo</a:t>
            </a:r>
          </a:p>
          <a:p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jlobo@isr.uc.pt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529" y="129650"/>
            <a:ext cx="691701" cy="691701"/>
          </a:xfrm>
          <a:prstGeom prst="rect">
            <a:avLst/>
          </a:prstGeom>
        </p:spPr>
      </p:pic>
      <p:pic>
        <p:nvPicPr>
          <p:cNvPr id="8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17" y="3903396"/>
            <a:ext cx="3691607" cy="680546"/>
          </a:xfrm>
          <a:prstGeom prst="rect">
            <a:avLst/>
          </a:prstGeom>
        </p:spPr>
      </p:pic>
      <p:pic>
        <p:nvPicPr>
          <p:cNvPr id="9" name="Picture 1081" descr="coim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" y="2638230"/>
            <a:ext cx="2376388" cy="197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72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482" y="1930808"/>
            <a:ext cx="5680517" cy="1102519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Bayesian 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Inference implemented on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FPGA</a:t>
            </a:r>
            <a:b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with 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Stochastic </a:t>
            </a:r>
            <a:r>
              <a:rPr lang="en-GB" sz="2400" dirty="0" err="1">
                <a:solidFill>
                  <a:schemeClr val="bg1">
                    <a:lumMod val="75000"/>
                  </a:schemeClr>
                </a:solidFill>
              </a:rPr>
              <a:t>Bitstreams</a:t>
            </a: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 for an Autonomous Robot </a:t>
            </a:r>
            <a:br>
              <a:rPr lang="en-GB" sz="2400" dirty="0">
                <a:solidFill>
                  <a:schemeClr val="bg1">
                    <a:lumMod val="75000"/>
                  </a:schemeClr>
                </a:solidFill>
              </a:rPr>
            </a:b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3483" y="3247639"/>
            <a:ext cx="5680515" cy="1314450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Jorge Lobo</a:t>
            </a:r>
          </a:p>
          <a:p>
            <a:r>
              <a:rPr lang="en-GB" dirty="0" err="1" smtClean="0">
                <a:solidFill>
                  <a:schemeClr val="bg1">
                    <a:lumMod val="75000"/>
                  </a:schemeClr>
                </a:solidFill>
              </a:rPr>
              <a:t>jlobo@isr.uc.pt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529" y="129650"/>
            <a:ext cx="691701" cy="691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45" y="77883"/>
            <a:ext cx="3180038" cy="450270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30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7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KLD /</a:t>
            </a:r>
            <a:r>
              <a:rPr lang="en-GB" dirty="0" err="1" smtClean="0"/>
              <a:t>bitstream</a:t>
            </a:r>
            <a:r>
              <a:rPr lang="en-GB" dirty="0" smtClean="0"/>
              <a:t> length</a:t>
            </a:r>
            <a:endParaRPr lang="en-GB" dirty="0"/>
          </a:p>
        </p:txBody>
      </p:sp>
      <p:pic>
        <p:nvPicPr>
          <p:cNvPr id="4" name="Picture 3" descr="Robot_k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811869"/>
            <a:ext cx="4787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5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ldiv_vs_energ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"/>
          <a:stretch/>
        </p:blipFill>
        <p:spPr>
          <a:xfrm>
            <a:off x="2692046" y="836383"/>
            <a:ext cx="5994754" cy="3758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KLD /energy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35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Bayesian Inference implemented on FPGA</a:t>
            </a:r>
            <a:br>
              <a:rPr lang="en-GB" sz="2800" dirty="0"/>
            </a:br>
            <a:r>
              <a:rPr lang="en-GB" sz="2800" dirty="0"/>
              <a:t>with Stochastic </a:t>
            </a:r>
            <a:r>
              <a:rPr lang="en-GB" sz="2800" dirty="0" err="1"/>
              <a:t>Bitstreams</a:t>
            </a:r>
            <a:r>
              <a:rPr lang="en-GB" sz="2800" dirty="0"/>
              <a:t> for an Autonomous Robot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The Bayesian Machine and Compilation </a:t>
            </a:r>
            <a:r>
              <a:rPr lang="en-GB" dirty="0" err="1" smtClean="0"/>
              <a:t>Toolchain</a:t>
            </a:r>
            <a:endParaRPr lang="en-GB" dirty="0" smtClean="0"/>
          </a:p>
          <a:p>
            <a:r>
              <a:rPr lang="en-GB" dirty="0" smtClean="0"/>
              <a:t>Bayesian </a:t>
            </a:r>
            <a:r>
              <a:rPr lang="en-GB" dirty="0"/>
              <a:t>Machine </a:t>
            </a:r>
            <a:r>
              <a:rPr lang="en-GB" dirty="0" smtClean="0"/>
              <a:t>Implementation with Stochastic Computing</a:t>
            </a:r>
          </a:p>
          <a:p>
            <a:r>
              <a:rPr lang="en-GB" dirty="0" smtClean="0"/>
              <a:t>Results for Autonomous Robot Sensorimotor System</a:t>
            </a:r>
          </a:p>
          <a:p>
            <a:r>
              <a:rPr lang="en-GB" dirty="0" smtClean="0"/>
              <a:t>Conclusions and </a:t>
            </a:r>
            <a:r>
              <a:rPr lang="en-GB" dirty="0"/>
              <a:t>F</a:t>
            </a:r>
            <a:r>
              <a:rPr lang="en-GB" dirty="0" smtClean="0"/>
              <a:t>uture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99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773" y="1316704"/>
            <a:ext cx="1676240" cy="701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BAMBI</a:t>
            </a:r>
            <a:br>
              <a:rPr lang="en-US" dirty="0"/>
            </a:br>
            <a:r>
              <a:rPr lang="en-US" sz="2200" dirty="0"/>
              <a:t>Bottom-up Approaches to Machines dedicated to Bayesian Inference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39167"/>
            <a:ext cx="8229600" cy="2554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 descr="bambi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42" y="90048"/>
            <a:ext cx="1074420" cy="1295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628" y="1230328"/>
            <a:ext cx="3279651" cy="3396582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0" y="1230558"/>
            <a:ext cx="446853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pt-PT" sz="28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pt-PT" sz="28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-277813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Probabilistic</a:t>
            </a:r>
            <a:br>
              <a:rPr lang="en-US" sz="2000" dirty="0" smtClean="0"/>
            </a:br>
            <a:r>
              <a:rPr lang="en-US" sz="2000" dirty="0" smtClean="0"/>
              <a:t>inference</a:t>
            </a:r>
            <a:r>
              <a:rPr lang="en-US" sz="2000" dirty="0"/>
              <a:t> </a:t>
            </a:r>
            <a:r>
              <a:rPr lang="en-US" sz="2000" dirty="0" smtClean="0"/>
              <a:t>in</a:t>
            </a:r>
            <a:br>
              <a:rPr lang="en-US" sz="2000" dirty="0" smtClean="0"/>
            </a:br>
            <a:r>
              <a:rPr lang="en-US" sz="2000" dirty="0" smtClean="0"/>
              <a:t>biology</a:t>
            </a:r>
            <a:endParaRPr lang="en-US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792970" y="2256254"/>
            <a:ext cx="468019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57188" indent="-357188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630238" indent="-2778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03288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166813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431925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2000" dirty="0" smtClean="0"/>
              <a:t>Hardware</a:t>
            </a:r>
            <a:br>
              <a:rPr lang="en-US" sz="2000" dirty="0" smtClean="0"/>
            </a:br>
            <a:r>
              <a:rPr lang="en-US" sz="2000" dirty="0" smtClean="0"/>
              <a:t>implementation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556" y="3291529"/>
            <a:ext cx="2871867" cy="13030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4155" y="1563505"/>
            <a:ext cx="951756" cy="104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77" y="2256889"/>
            <a:ext cx="1479668" cy="1598437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29" y="2097509"/>
            <a:ext cx="1682713" cy="81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238656" y="3885844"/>
            <a:ext cx="279823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357188" indent="-357188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630238" indent="-2778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903288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166813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1431925" indent="-2286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2000" dirty="0" smtClean="0"/>
              <a:t>theory of probabilistic</a:t>
            </a:r>
            <a:br>
              <a:rPr lang="en-US" sz="2000" dirty="0" smtClean="0"/>
            </a:br>
            <a:r>
              <a:rPr lang="en-US" sz="2000" dirty="0" smtClean="0"/>
              <a:t>computation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9451" y="2319598"/>
            <a:ext cx="1466649" cy="919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6024" y="1931401"/>
            <a:ext cx="631377" cy="40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3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Bayesian Programming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66" y="1200899"/>
            <a:ext cx="7275514" cy="32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8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The Bayesian Machine </a:t>
            </a:r>
            <a:r>
              <a:rPr lang="en-GB" sz="3200" dirty="0" smtClean="0"/>
              <a:t>Compilation </a:t>
            </a:r>
            <a:r>
              <a:rPr lang="en-GB" sz="3200" dirty="0" err="1"/>
              <a:t>Toolchain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03677"/>
            <a:ext cx="8229600" cy="990945"/>
          </a:xfrm>
        </p:spPr>
        <p:txBody>
          <a:bodyPr>
            <a:norm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pic>
        <p:nvPicPr>
          <p:cNvPr id="4" name="Picture 3" descr="ProBTCompilationToolchainConce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696820"/>
            <a:ext cx="90551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0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Revisiting Stochastic Computing…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Simple logic gates perform multiplication and sums</a:t>
            </a:r>
            <a:endParaRPr lang="en-GB" dirty="0"/>
          </a:p>
        </p:txBody>
      </p:sp>
      <p:pic>
        <p:nvPicPr>
          <p:cNvPr id="4" name="Picture 3" descr="BM_example_blo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182"/>
            <a:ext cx="9144000" cy="288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857" y="4249253"/>
            <a:ext cx="3792977" cy="292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956" y="1782234"/>
            <a:ext cx="3227844" cy="3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2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RTL view of full system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 descr="RTL_view_BM1_bluetex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1" y="1397001"/>
            <a:ext cx="8950117" cy="239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8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BM for robot steering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272" y="41302"/>
            <a:ext cx="774103" cy="4596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512" y="4367780"/>
            <a:ext cx="1141448" cy="1443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8" name="Picture 7" descr="BM1_robo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23377" r="1476" b="56818"/>
          <a:stretch/>
        </p:blipFill>
        <p:spPr>
          <a:xfrm>
            <a:off x="559397" y="1397001"/>
            <a:ext cx="7342244" cy="2311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5264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157" y="812512"/>
            <a:ext cx="5810021" cy="49326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Output distribution</a:t>
            </a:r>
            <a:r>
              <a:rPr lang="en-GB" dirty="0"/>
              <a:t> </a:t>
            </a:r>
            <a:r>
              <a:rPr lang="en-GB" dirty="0" smtClean="0"/>
              <a:t>(robot steering)</a:t>
            </a:r>
            <a:endParaRPr lang="en-GB" dirty="0"/>
          </a:p>
        </p:txBody>
      </p:sp>
      <p:pic>
        <p:nvPicPr>
          <p:cNvPr id="5" name="Picture 4" descr="1-myimag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8" y="1361381"/>
            <a:ext cx="4310989" cy="3233242"/>
          </a:xfrm>
          <a:prstGeom prst="rect">
            <a:avLst/>
          </a:prstGeom>
        </p:spPr>
      </p:pic>
      <p:pic>
        <p:nvPicPr>
          <p:cNvPr id="6" name="Picture 5" descr="2-myimag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66" y="1361381"/>
            <a:ext cx="4310989" cy="32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8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876432</TotalTime>
  <Words>209</Words>
  <Application>Microsoft Macintosh PowerPoint</Application>
  <PresentationFormat>On-screen Show (16:9)</PresentationFormat>
  <Paragraphs>49</Paragraphs>
  <Slides>16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Bayesian Inference implemented on FPGA with Stochastic Bitstreams for an Autonomous Robot  </vt:lpstr>
      <vt:lpstr>Bayesian Inference implemented on FPGA with Stochastic Bitstreams for an Autonomous Robot </vt:lpstr>
      <vt:lpstr>BAMBI Bottom-up Approaches to Machines dedicated to Bayesian Inference</vt:lpstr>
      <vt:lpstr>Bayesian Programming</vt:lpstr>
      <vt:lpstr>The Bayesian Machine Compilation Toolchain </vt:lpstr>
      <vt:lpstr>Revisiting Stochastic Computing…</vt:lpstr>
      <vt:lpstr>RTL view of full system</vt:lpstr>
      <vt:lpstr>BM for robot steering</vt:lpstr>
      <vt:lpstr>Results</vt:lpstr>
      <vt:lpstr>Results</vt:lpstr>
      <vt:lpstr>Conclusions and future work</vt:lpstr>
      <vt:lpstr>Bayesian Inference implemented on FPGA with Stochastic Bitstreams for an Autonomous Robot  </vt:lpstr>
      <vt:lpstr>Bayesian Inference implemented on FPGA with Stochastic Bitstreams for an Autonomous Robot  </vt:lpstr>
      <vt:lpstr>PowerPoint Presentation</vt:lpstr>
      <vt:lpstr>Results</vt:lpstr>
      <vt:lpstr>Results</vt:lpstr>
    </vt:vector>
  </TitlesOfParts>
  <Company>Coimbra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Lobo</dc:creator>
  <cp:lastModifiedBy>Jorge Lobo</cp:lastModifiedBy>
  <cp:revision>23</cp:revision>
  <cp:lastPrinted>2016-08-29T21:21:11Z</cp:lastPrinted>
  <dcterms:created xsi:type="dcterms:W3CDTF">2016-08-12T16:10:51Z</dcterms:created>
  <dcterms:modified xsi:type="dcterms:W3CDTF">2016-08-29T22:05:39Z</dcterms:modified>
</cp:coreProperties>
</file>