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7" r:id="rId2"/>
    <p:sldId id="397" r:id="rId3"/>
    <p:sldId id="398" r:id="rId4"/>
    <p:sldId id="399" r:id="rId5"/>
    <p:sldId id="400" r:id="rId6"/>
    <p:sldId id="401" r:id="rId7"/>
    <p:sldId id="402" r:id="rId8"/>
    <p:sldId id="403" r:id="rId9"/>
    <p:sldId id="267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2006" autoAdjust="0"/>
  </p:normalViewPr>
  <p:slideViewPr>
    <p:cSldViewPr snapToGrid="0">
      <p:cViewPr varScale="1">
        <p:scale>
          <a:sx n="83" d="100"/>
          <a:sy n="83" d="100"/>
        </p:scale>
        <p:origin x="952" y="19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S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C0B1B8-2EBC-4AF5-9A94-7638643FAE6F}" type="datetimeFigureOut">
              <a:rPr lang="en-SG" smtClean="0"/>
              <a:t>1/9/16</a:t>
            </a:fld>
            <a:endParaRPr lang="en-S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S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A238D3-DD05-49A8-A20C-877751AB2FDD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9251876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FE640F-6235-45C1-AC61-07C1609E4CCA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07520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07418-9BF6-41AF-AF26-6E435B94D200}" type="datetime1">
              <a:rPr lang="en-SG" smtClean="0"/>
              <a:t>1/9/16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608DA-76F3-4690-9F04-5DEBD6E54D7D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347928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A2585-7423-4D45-A528-DF5AAA922B86}" type="datetime1">
              <a:rPr lang="en-SG" smtClean="0"/>
              <a:t>1/9/16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608DA-76F3-4690-9F04-5DEBD6E54D7D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6962973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A66C6-714E-498C-A592-D07024D546EE}" type="datetime1">
              <a:rPr lang="en-SG" smtClean="0"/>
              <a:t>1/9/16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608DA-76F3-4690-9F04-5DEBD6E54D7D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996752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DDC32-1302-4469-B502-5A3FC297E2FD}" type="datetime1">
              <a:rPr lang="en-SG" smtClean="0"/>
              <a:t>1/9/16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608DA-76F3-4690-9F04-5DEBD6E54D7D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6035310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ABB77-2986-4828-AD63-5D14EAE3FDEE}" type="datetime1">
              <a:rPr lang="en-SG" smtClean="0"/>
              <a:t>1/9/16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608DA-76F3-4690-9F04-5DEBD6E54D7D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5619661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5AF9D-FC6A-48F3-9519-AAE372FBA27D}" type="datetime1">
              <a:rPr lang="en-SG" smtClean="0"/>
              <a:t>1/9/16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608DA-76F3-4690-9F04-5DEBD6E54D7D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42774926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032F2-DF1D-4DEE-8DDA-2C9CC965372A}" type="datetime1">
              <a:rPr lang="en-SG" smtClean="0"/>
              <a:t>1/9/16</a:t>
            </a:fld>
            <a:endParaRPr lang="en-S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608DA-76F3-4690-9F04-5DEBD6E54D7D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4600993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27842-E1C1-41E1-80B0-5CED3445D86E}" type="datetime1">
              <a:rPr lang="en-SG" smtClean="0"/>
              <a:t>1/9/16</a:t>
            </a:fld>
            <a:endParaRPr lang="en-S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608DA-76F3-4690-9F04-5DEBD6E54D7D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9976099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0181D-CA7B-4213-8CD9-3DF9183C7011}" type="datetime1">
              <a:rPr lang="en-SG" smtClean="0"/>
              <a:t>1/9/16</a:t>
            </a:fld>
            <a:endParaRPr lang="en-S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608DA-76F3-4690-9F04-5DEBD6E54D7D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0519021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891C2-A6B9-48E4-943E-59A41EBA7B9B}" type="datetime1">
              <a:rPr lang="en-SG" smtClean="0"/>
              <a:t>1/9/16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608DA-76F3-4690-9F04-5DEBD6E54D7D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6733518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S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9E505-A658-464F-B2AC-6380AB388412}" type="datetime1">
              <a:rPr lang="en-SG" smtClean="0"/>
              <a:t>1/9/16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608DA-76F3-4690-9F04-5DEBD6E54D7D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4298507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2C6406-74A4-45F1-A7CC-8395E6618A9B}" type="datetime1">
              <a:rPr lang="en-SG" smtClean="0"/>
              <a:t>1/9/16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0608DA-76F3-4690-9F04-5DEBD6E54D7D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6459016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Relationship Id="rId3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Relationship Id="rId3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7554" y="510989"/>
            <a:ext cx="11456893" cy="1672198"/>
          </a:xfrm>
        </p:spPr>
        <p:txBody>
          <a:bodyPr>
            <a:normAutofit/>
          </a:bodyPr>
          <a:lstStyle/>
          <a:p>
            <a:r>
              <a:rPr lang="en-SG" sz="4400" b="1" dirty="0" smtClean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Improved Resource Sharing </a:t>
            </a:r>
            <a:br>
              <a:rPr lang="en-SG" sz="4400" b="1" dirty="0" smtClean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</a:br>
            <a:r>
              <a:rPr lang="en-SG" sz="4400" b="1" dirty="0" smtClean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for FPGA DSP Blocks</a:t>
            </a:r>
            <a:endParaRPr lang="en-GB" sz="4400" b="1" dirty="0">
              <a:solidFill>
                <a:schemeClr val="accent1">
                  <a:lumMod val="75000"/>
                </a:schemeClr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8529" y="3062947"/>
            <a:ext cx="10174942" cy="2323633"/>
          </a:xfrm>
        </p:spPr>
        <p:txBody>
          <a:bodyPr>
            <a:noAutofit/>
          </a:bodyPr>
          <a:lstStyle/>
          <a:p>
            <a:pPr algn="l"/>
            <a:r>
              <a:rPr lang="en-US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Bajaj </a:t>
            </a:r>
            <a:r>
              <a:rPr lang="en-US" dirty="0" err="1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Ronak</a:t>
            </a:r>
            <a:endParaRPr lang="en-US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algn="l">
              <a:spcBef>
                <a:spcPts val="600"/>
              </a:spcBef>
            </a:pPr>
            <a:r>
              <a:rPr lang="en-US" sz="20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School of Computer </a:t>
            </a:r>
            <a:r>
              <a:rPr lang="en-US" sz="20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Science and Engineering, Nanyang </a:t>
            </a:r>
            <a:r>
              <a:rPr lang="en-US" sz="20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Technological University, Singapore.</a:t>
            </a:r>
          </a:p>
          <a:p>
            <a:pPr algn="l"/>
            <a:endParaRPr lang="en-US" sz="2000" i="1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algn="l"/>
            <a:r>
              <a:rPr lang="en-US" u="sng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Suhaib A Fahmy</a:t>
            </a:r>
          </a:p>
          <a:p>
            <a:pPr algn="l">
              <a:spcBef>
                <a:spcPts val="600"/>
              </a:spcBef>
            </a:pPr>
            <a:r>
              <a:rPr lang="en-US" sz="20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School of </a:t>
            </a:r>
            <a:r>
              <a:rPr lang="en-US" sz="20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Engineering, University </a:t>
            </a:r>
            <a:r>
              <a:rPr lang="en-US" sz="20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of Warwick, UK.</a:t>
            </a:r>
            <a:endParaRPr lang="en-US" sz="2000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algn="l"/>
            <a:endParaRPr lang="en-US" sz="2000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algn="l"/>
            <a:r>
              <a:rPr lang="en-US" sz="18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	</a:t>
            </a:r>
            <a:r>
              <a:rPr lang="en-US" sz="16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	</a:t>
            </a:r>
            <a:r>
              <a:rPr lang="en-US" sz="18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	    </a:t>
            </a:r>
          </a:p>
          <a:p>
            <a:pPr algn="l"/>
            <a:r>
              <a:rPr lang="en-US" sz="16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1</a:t>
            </a:r>
            <a:r>
              <a:rPr lang="en-US" sz="1600" baseline="300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st</a:t>
            </a:r>
            <a:r>
              <a:rPr lang="en-US" sz="16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Sep, </a:t>
            </a:r>
            <a:r>
              <a:rPr lang="en-US" sz="16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2016.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48825" y="5877427"/>
            <a:ext cx="2453666" cy="881957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608DA-76F3-4690-9F04-5DEBD6E54D7D}" type="slidenum">
              <a:rPr lang="en-SG" smtClean="0"/>
              <a:t>1</a:t>
            </a:fld>
            <a:endParaRPr lang="en-SG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924" b="10234"/>
          <a:stretch/>
        </p:blipFill>
        <p:spPr>
          <a:xfrm>
            <a:off x="7861909" y="5825437"/>
            <a:ext cx="1531683" cy="933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4911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Xilinx DSP48E1 Primitive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6415007" cy="4351338"/>
          </a:xfrm>
        </p:spPr>
        <p:txBody>
          <a:bodyPr/>
          <a:lstStyle/>
          <a:p>
            <a:r>
              <a:rPr lang="en-US" dirty="0"/>
              <a:t>Three sub-blocks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Pre-adder</a:t>
            </a:r>
          </a:p>
          <a:p>
            <a:pPr lvl="1"/>
            <a:r>
              <a:rPr lang="en-US" dirty="0" smtClean="0"/>
              <a:t>Multiply</a:t>
            </a:r>
          </a:p>
          <a:p>
            <a:pPr lvl="1"/>
            <a:r>
              <a:rPr lang="en-US" dirty="0" smtClean="0"/>
              <a:t>ALU</a:t>
            </a:r>
          </a:p>
          <a:p>
            <a:r>
              <a:rPr lang="en-US" dirty="0" smtClean="0"/>
              <a:t>Up </a:t>
            </a:r>
            <a:r>
              <a:rPr lang="en-US" dirty="0"/>
              <a:t>to four pipeline </a:t>
            </a:r>
            <a:r>
              <a:rPr lang="en-US" dirty="0" smtClean="0"/>
              <a:t>stages</a:t>
            </a:r>
          </a:p>
          <a:p>
            <a:r>
              <a:rPr lang="en-US" dirty="0" smtClean="0"/>
              <a:t>Supports </a:t>
            </a:r>
            <a:r>
              <a:rPr lang="en-US" dirty="0"/>
              <a:t>dynamic </a:t>
            </a:r>
            <a:r>
              <a:rPr lang="en-US" dirty="0" smtClean="0"/>
              <a:t>programmability</a:t>
            </a:r>
          </a:p>
          <a:p>
            <a:pPr lvl="1"/>
            <a:r>
              <a:rPr lang="en-US" dirty="0" smtClean="0"/>
              <a:t>Functionality </a:t>
            </a:r>
            <a:r>
              <a:rPr lang="en-US" dirty="0"/>
              <a:t>can be changed per clock </a:t>
            </a:r>
            <a:r>
              <a:rPr lang="en-US" dirty="0" smtClean="0"/>
              <a:t>cycle</a:t>
            </a:r>
          </a:p>
          <a:p>
            <a:pPr lvl="1"/>
            <a:r>
              <a:rPr lang="en-US" dirty="0" smtClean="0"/>
              <a:t>17-bit </a:t>
            </a:r>
            <a:r>
              <a:rPr lang="en-US" dirty="0"/>
              <a:t>configuration input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608DA-76F3-4690-9F04-5DEBD6E54D7D}" type="slidenum">
              <a:rPr lang="en-SG" smtClean="0"/>
              <a:t>2</a:t>
            </a:fld>
            <a:endParaRPr lang="en-SG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11145" y="1326500"/>
            <a:ext cx="5780855" cy="32389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18628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Xilinx DSP48E1 Primitive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1" y="1825625"/>
            <a:ext cx="5572944" cy="4351338"/>
          </a:xfrm>
        </p:spPr>
        <p:txBody>
          <a:bodyPr/>
          <a:lstStyle/>
          <a:p>
            <a:r>
              <a:rPr lang="en-US" dirty="0" err="1"/>
              <a:t>iDEA</a:t>
            </a:r>
            <a:r>
              <a:rPr lang="en-US" dirty="0"/>
              <a:t> Soft </a:t>
            </a:r>
            <a:r>
              <a:rPr lang="en-US" dirty="0" smtClean="0"/>
              <a:t>Processor</a:t>
            </a:r>
          </a:p>
          <a:p>
            <a:pPr lvl="1"/>
            <a:r>
              <a:rPr lang="en-US" dirty="0" smtClean="0"/>
              <a:t>Exploit </a:t>
            </a:r>
            <a:r>
              <a:rPr lang="en-US" dirty="0"/>
              <a:t>dynamic programmability to build a small, fast (400MHZ+ soft processor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[</a:t>
            </a:r>
            <a:r>
              <a:rPr lang="en-US" dirty="0"/>
              <a:t>FPT2012, TRETS 2014</a:t>
            </a:r>
            <a:r>
              <a:rPr lang="en-US" dirty="0" smtClean="0"/>
              <a:t>]</a:t>
            </a:r>
          </a:p>
          <a:p>
            <a:r>
              <a:rPr lang="en-US" dirty="0" smtClean="0"/>
              <a:t>FPGA Overlays</a:t>
            </a:r>
          </a:p>
          <a:p>
            <a:pPr lvl="1"/>
            <a:r>
              <a:rPr lang="en-US" dirty="0" smtClean="0"/>
              <a:t>Exploit </a:t>
            </a:r>
            <a:r>
              <a:rPr lang="en-US" dirty="0"/>
              <a:t>dynamic programmability in flexible processing </a:t>
            </a:r>
            <a:r>
              <a:rPr lang="en-US" dirty="0" smtClean="0"/>
              <a:t>elements</a:t>
            </a:r>
          </a:p>
          <a:p>
            <a:pPr lvl="1"/>
            <a:r>
              <a:rPr lang="en-US" dirty="0" smtClean="0"/>
              <a:t>Makes </a:t>
            </a:r>
            <a:r>
              <a:rPr lang="en-US" dirty="0"/>
              <a:t>fast, area-efficient </a:t>
            </a:r>
            <a:r>
              <a:rPr lang="en-US" dirty="0" smtClean="0"/>
              <a:t>overlays</a:t>
            </a:r>
          </a:p>
          <a:p>
            <a:pPr lvl="1"/>
            <a:r>
              <a:rPr lang="en-US" dirty="0" smtClean="0"/>
              <a:t>[</a:t>
            </a:r>
            <a:r>
              <a:rPr lang="en-US" dirty="0"/>
              <a:t>FCCM2015, HEART 2015, DATE 2016, FCCM 2016]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608DA-76F3-4690-9F04-5DEBD6E54D7D}" type="slidenum">
              <a:rPr lang="en-SG" smtClean="0"/>
              <a:t>3</a:t>
            </a:fld>
            <a:endParaRPr lang="en-SG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11145" y="1326500"/>
            <a:ext cx="5780855" cy="32389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0590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Resource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sharing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Hard blocks like DSP48E1 are typically a constrained resource, and resource sharing should be applied where </a:t>
            </a:r>
            <a:r>
              <a:rPr lang="en-US" dirty="0" smtClean="0"/>
              <a:t>possible</a:t>
            </a:r>
          </a:p>
          <a:p>
            <a:r>
              <a:rPr lang="en-US" dirty="0"/>
              <a:t>Traditional resource sharing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Operations </a:t>
            </a:r>
            <a:r>
              <a:rPr lang="en-US" dirty="0"/>
              <a:t>scheduled in non-overlapping time schedules mapped to a set of hardware </a:t>
            </a:r>
            <a:r>
              <a:rPr lang="en-US" dirty="0" smtClean="0"/>
              <a:t>blocks</a:t>
            </a:r>
          </a:p>
          <a:p>
            <a:pPr lvl="1"/>
            <a:r>
              <a:rPr lang="en-US" dirty="0" smtClean="0"/>
              <a:t>Input </a:t>
            </a:r>
            <a:r>
              <a:rPr lang="en-US" dirty="0"/>
              <a:t>and output </a:t>
            </a:r>
            <a:r>
              <a:rPr lang="en-US" dirty="0" err="1"/>
              <a:t>muxes</a:t>
            </a:r>
            <a:r>
              <a:rPr lang="en-US" dirty="0"/>
              <a:t> controlled through a state </a:t>
            </a:r>
            <a:r>
              <a:rPr lang="en-US" dirty="0" smtClean="0"/>
              <a:t>machine</a:t>
            </a:r>
          </a:p>
          <a:p>
            <a:r>
              <a:rPr lang="en-US" dirty="0"/>
              <a:t>Major disadvantages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Increased </a:t>
            </a:r>
            <a:r>
              <a:rPr lang="en-US" dirty="0"/>
              <a:t>schedule </a:t>
            </a:r>
            <a:r>
              <a:rPr lang="en-US" dirty="0" smtClean="0"/>
              <a:t>length</a:t>
            </a:r>
          </a:p>
          <a:p>
            <a:pPr lvl="1"/>
            <a:r>
              <a:rPr lang="en-US" dirty="0" smtClean="0"/>
              <a:t>High </a:t>
            </a:r>
            <a:r>
              <a:rPr lang="en-US" dirty="0"/>
              <a:t>initiation interval (II) due to multi-cycle DSP </a:t>
            </a:r>
            <a:r>
              <a:rPr lang="en-US" dirty="0" smtClean="0"/>
              <a:t>blocks</a:t>
            </a:r>
          </a:p>
          <a:p>
            <a:pPr lvl="1"/>
            <a:r>
              <a:rPr lang="en-US" dirty="0" smtClean="0"/>
              <a:t>Structure </a:t>
            </a:r>
            <a:r>
              <a:rPr lang="en-US" dirty="0"/>
              <a:t>of DFG of design limits the best achievable II, thus throughput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608DA-76F3-4690-9F04-5DEBD6E54D7D}" type="slidenum">
              <a:rPr lang="en-SG" smtClean="0"/>
              <a:t>4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5653449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Improved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Resource sharing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Proposed scheduling and implementation technique for II driven resource </a:t>
            </a:r>
            <a:r>
              <a:rPr lang="en-US" dirty="0" smtClean="0"/>
              <a:t>sharing</a:t>
            </a:r>
          </a:p>
          <a:p>
            <a:r>
              <a:rPr lang="en-US" dirty="0" smtClean="0"/>
              <a:t>Splits </a:t>
            </a:r>
            <a:r>
              <a:rPr lang="en-US" dirty="0"/>
              <a:t>operations across multiple banks of DSP blocks, such that each bank meets targeted </a:t>
            </a:r>
            <a:r>
              <a:rPr lang="en-US" dirty="0" smtClean="0"/>
              <a:t>II</a:t>
            </a:r>
          </a:p>
          <a:p>
            <a:r>
              <a:rPr lang="en-US" dirty="0" smtClean="0"/>
              <a:t>Opens </a:t>
            </a:r>
            <a:r>
              <a:rPr lang="en-US" dirty="0"/>
              <a:t>up space between fully unconstrained implementation and traditional resource </a:t>
            </a:r>
            <a:r>
              <a:rPr lang="en-US" dirty="0" smtClean="0"/>
              <a:t>sharing</a:t>
            </a:r>
          </a:p>
          <a:p>
            <a:r>
              <a:rPr lang="en-US" dirty="0" smtClean="0"/>
              <a:t>Results </a:t>
            </a:r>
            <a:r>
              <a:rPr lang="en-US" dirty="0"/>
              <a:t>in significant resource savings compared to resource unconstrained </a:t>
            </a:r>
            <a:r>
              <a:rPr lang="en-US" dirty="0" smtClean="0"/>
              <a:t>implementations</a:t>
            </a:r>
          </a:p>
          <a:p>
            <a:r>
              <a:rPr lang="en-US" dirty="0" smtClean="0"/>
              <a:t>Dynamic </a:t>
            </a:r>
            <a:r>
              <a:rPr lang="en-US" dirty="0"/>
              <a:t>programmability of DSP block is exploited to map different sets of operations onto the same DSP block primitive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608DA-76F3-4690-9F04-5DEBD6E54D7D}" type="slidenum">
              <a:rPr lang="en-SG" smtClean="0"/>
              <a:t>5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7114123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Illustrative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7772400" cy="2547740"/>
          </a:xfrm>
        </p:spPr>
        <p:txBody>
          <a:bodyPr/>
          <a:lstStyle/>
          <a:p>
            <a:r>
              <a:rPr lang="en-US" dirty="0"/>
              <a:t>Maximum number of DSP blocks </a:t>
            </a:r>
            <a:r>
              <a:rPr lang="en-US" dirty="0" smtClean="0"/>
              <a:t>in </a:t>
            </a:r>
            <a:r>
              <a:rPr lang="en-US" dirty="0"/>
              <a:t>a schedule time = 3 (due to data dependencies</a:t>
            </a:r>
            <a:r>
              <a:rPr lang="en-US" dirty="0" smtClean="0"/>
              <a:t>)</a:t>
            </a:r>
          </a:p>
          <a:p>
            <a:r>
              <a:rPr lang="en-US" dirty="0" smtClean="0"/>
              <a:t>Best </a:t>
            </a:r>
            <a:r>
              <a:rPr lang="en-US" dirty="0"/>
              <a:t>II achievable = 16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608DA-76F3-4690-9F04-5DEBD6E54D7D}" type="slidenum">
              <a:rPr lang="en-SG" smtClean="0"/>
              <a:t>6</a:t>
            </a:fld>
            <a:endParaRPr lang="en-SG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0600" y="1311275"/>
            <a:ext cx="3372323" cy="44958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5162" y="4552752"/>
            <a:ext cx="8305438" cy="2027714"/>
          </a:xfrm>
          <a:prstGeom prst="rect">
            <a:avLst/>
          </a:prstGeom>
        </p:spPr>
      </p:pic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7668833"/>
              </p:ext>
            </p:extLst>
          </p:nvPr>
        </p:nvGraphicFramePr>
        <p:xfrm>
          <a:off x="4131387" y="3267698"/>
          <a:ext cx="4431981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0683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04171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041717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041717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Segoe UI Light" panose="020B0502040204020203" pitchFamily="34" charset="0"/>
                        <a:cs typeface="Myriad Pro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latin typeface="Segoe UI Light" panose="020B0502040204020203" pitchFamily="34" charset="0"/>
                          <a:cs typeface="Myriad Pro"/>
                        </a:rPr>
                        <a:t>#DSP=1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latin typeface="Segoe UI Light" panose="020B0502040204020203" pitchFamily="34" charset="0"/>
                          <a:cs typeface="Myriad Pro"/>
                        </a:rPr>
                        <a:t>#DSP=2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latin typeface="Segoe UI Light" panose="020B0502040204020203" pitchFamily="34" charset="0"/>
                          <a:cs typeface="Myriad Pro"/>
                        </a:rPr>
                        <a:t>#DSP=3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>
                          <a:latin typeface="Segoe UI Light" panose="020B0502040204020203" pitchFamily="34" charset="0"/>
                          <a:cs typeface="Myriad Pro"/>
                        </a:rPr>
                        <a:t>Sch</a:t>
                      </a:r>
                      <a:r>
                        <a:rPr lang="en-US" sz="1800" baseline="0" dirty="0">
                          <a:latin typeface="Segoe UI Light" panose="020B0502040204020203" pitchFamily="34" charset="0"/>
                          <a:cs typeface="Myriad Pro"/>
                        </a:rPr>
                        <a:t> Length</a:t>
                      </a:r>
                      <a:endParaRPr lang="en-US" sz="1800" dirty="0">
                        <a:latin typeface="Segoe UI Light" panose="020B0502040204020203" pitchFamily="34" charset="0"/>
                        <a:cs typeface="Myriad Pro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Segoe UI Light" panose="020B0502040204020203" pitchFamily="34" charset="0"/>
                          <a:cs typeface="Myriad Pro"/>
                        </a:rPr>
                        <a:t>62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Segoe UI Light" panose="020B0502040204020203" pitchFamily="34" charset="0"/>
                          <a:cs typeface="Myriad Pro"/>
                        </a:rPr>
                        <a:t>32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Segoe UI Light" panose="020B0502040204020203" pitchFamily="34" charset="0"/>
                          <a:cs typeface="Myriad Pro"/>
                        </a:rPr>
                        <a:t>22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Segoe UI Light" panose="020B0502040204020203" pitchFamily="34" charset="0"/>
                          <a:cs typeface="Myriad Pro"/>
                        </a:rPr>
                        <a:t>II</a:t>
                      </a:r>
                      <a:endParaRPr lang="en-US" sz="1800" dirty="0">
                        <a:latin typeface="Segoe UI Light" panose="020B0502040204020203" pitchFamily="34" charset="0"/>
                        <a:cs typeface="Myriad Pro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Segoe UI Light" panose="020B0502040204020203" pitchFamily="34" charset="0"/>
                          <a:cs typeface="Myriad Pro"/>
                        </a:rPr>
                        <a:t>56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Segoe UI Light" panose="020B0502040204020203" pitchFamily="34" charset="0"/>
                          <a:cs typeface="Myriad Pro"/>
                        </a:rPr>
                        <a:t>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Segoe UI Light" panose="020B0502040204020203" pitchFamily="34" charset="0"/>
                          <a:cs typeface="Myriad Pro"/>
                        </a:rPr>
                        <a:t>16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8" name="Oval 7"/>
          <p:cNvSpPr/>
          <p:nvPr/>
        </p:nvSpPr>
        <p:spPr>
          <a:xfrm>
            <a:off x="7458076" y="3154165"/>
            <a:ext cx="1152524" cy="1219200"/>
          </a:xfrm>
          <a:prstGeom prst="ellipse">
            <a:avLst/>
          </a:prstGeom>
          <a:solidFill>
            <a:schemeClr val="accent1">
              <a:alpha val="35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744420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Illustrative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7772400" cy="1961749"/>
          </a:xfrm>
        </p:spPr>
        <p:txBody>
          <a:bodyPr/>
          <a:lstStyle/>
          <a:p>
            <a:r>
              <a:rPr lang="en-US" smtClean="0"/>
              <a:t>Proposed approach uses more DSP blocks for better II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608DA-76F3-4690-9F04-5DEBD6E54D7D}" type="slidenum">
              <a:rPr lang="en-SG" smtClean="0"/>
              <a:t>7</a:t>
            </a:fld>
            <a:endParaRPr lang="en-SG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0600" y="1915712"/>
            <a:ext cx="3372323" cy="44958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0004" y="3787374"/>
            <a:ext cx="7277337" cy="2708275"/>
          </a:xfrm>
          <a:prstGeom prst="rect">
            <a:avLst/>
          </a:prstGeom>
        </p:spPr>
      </p:pic>
      <p:sp>
        <p:nvSpPr>
          <p:cNvPr id="7" name="Content Placeholder 4"/>
          <p:cNvSpPr txBox="1">
            <a:spLocks/>
          </p:cNvSpPr>
          <p:nvPr/>
        </p:nvSpPr>
        <p:spPr>
          <a:xfrm>
            <a:off x="4179181" y="6418973"/>
            <a:ext cx="918982" cy="44077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12000"/>
              </a:lnSpc>
              <a:spcBef>
                <a:spcPts val="1800"/>
              </a:spcBef>
              <a:buFont typeface="Arial" panose="020B0604020202020204" pitchFamily="34" charset="0"/>
              <a:buNone/>
            </a:pPr>
            <a:r>
              <a:rPr lang="en-US" sz="2000" b="1" dirty="0">
                <a:latin typeface="Segoe UI Light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II = 6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4286726"/>
              </p:ext>
            </p:extLst>
          </p:nvPr>
        </p:nvGraphicFramePr>
        <p:xfrm>
          <a:off x="4270491" y="2539917"/>
          <a:ext cx="400685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0683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733743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733743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616267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616267">
                  <a:extLst>
                    <a:ext uri="{9D8B030D-6E8A-4147-A177-3AD203B41FA5}">
                      <a16:colId xmlns="" xmlns:a16="http://schemas.microsoft.com/office/drawing/2014/main" val="2000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Segoe UI Light" panose="020B0502040204020203" pitchFamily="34" charset="0"/>
                        <a:cs typeface="Myriad Pro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latin typeface="Segoe UI Light" panose="020B0502040204020203" pitchFamily="34" charset="0"/>
                          <a:cs typeface="Myriad Pro"/>
                        </a:rPr>
                        <a:t>II=16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latin typeface="Segoe UI Light" panose="020B0502040204020203" pitchFamily="34" charset="0"/>
                          <a:cs typeface="Myriad Pro"/>
                        </a:rPr>
                        <a:t>II=11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latin typeface="Segoe UI Light" panose="020B0502040204020203" pitchFamily="34" charset="0"/>
                          <a:cs typeface="Myriad Pro"/>
                        </a:rPr>
                        <a:t>II=6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latin typeface="Segoe UI Light" panose="020B0502040204020203" pitchFamily="34" charset="0"/>
                          <a:cs typeface="Myriad Pro"/>
                        </a:rPr>
                        <a:t>II=1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>
                          <a:latin typeface="Segoe UI Light" panose="020B0502040204020203" pitchFamily="34" charset="0"/>
                          <a:cs typeface="Myriad Pro"/>
                        </a:rPr>
                        <a:t>Sch</a:t>
                      </a:r>
                      <a:r>
                        <a:rPr lang="en-US" sz="1800" baseline="0" dirty="0">
                          <a:latin typeface="Segoe UI Light" panose="020B0502040204020203" pitchFamily="34" charset="0"/>
                          <a:cs typeface="Myriad Pro"/>
                        </a:rPr>
                        <a:t> Length</a:t>
                      </a:r>
                      <a:endParaRPr lang="en-US" sz="1800" dirty="0">
                        <a:latin typeface="Segoe UI Light" panose="020B0502040204020203" pitchFamily="34" charset="0"/>
                        <a:cs typeface="Myriad Pro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Segoe UI Light" panose="020B0502040204020203" pitchFamily="34" charset="0"/>
                          <a:cs typeface="Myriad Pro"/>
                        </a:rPr>
                        <a:t>22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Segoe UI Light" panose="020B0502040204020203" pitchFamily="34" charset="0"/>
                          <a:cs typeface="Myriad Pro"/>
                        </a:rPr>
                        <a:t>32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Segoe UI Light" panose="020B0502040204020203" pitchFamily="34" charset="0"/>
                          <a:cs typeface="Myriad Pro"/>
                        </a:rPr>
                        <a:t>22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Segoe UI Light" panose="020B0502040204020203" pitchFamily="34" charset="0"/>
                          <a:cs typeface="Myriad Pro"/>
                        </a:rPr>
                        <a:t>22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Segoe UI Light" panose="020B0502040204020203" pitchFamily="34" charset="0"/>
                          <a:cs typeface="Myriad Pro"/>
                        </a:rPr>
                        <a:t>DSP</a:t>
                      </a:r>
                      <a:r>
                        <a:rPr lang="en-US" sz="1800" baseline="0" dirty="0" smtClean="0">
                          <a:latin typeface="Segoe UI Light" panose="020B0502040204020203" pitchFamily="34" charset="0"/>
                          <a:cs typeface="Myriad Pro"/>
                        </a:rPr>
                        <a:t> </a:t>
                      </a:r>
                      <a:r>
                        <a:rPr lang="en-US" sz="1800" baseline="0" dirty="0" err="1" smtClean="0">
                          <a:latin typeface="Segoe UI Light" panose="020B0502040204020203" pitchFamily="34" charset="0"/>
                          <a:cs typeface="Myriad Pro"/>
                        </a:rPr>
                        <a:t>Blks</a:t>
                      </a:r>
                      <a:endParaRPr lang="en-US" sz="1800" dirty="0">
                        <a:latin typeface="Segoe UI Light" panose="020B0502040204020203" pitchFamily="34" charset="0"/>
                        <a:cs typeface="Myriad Pro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Segoe UI Light" panose="020B0502040204020203" pitchFamily="34" charset="0"/>
                          <a:cs typeface="Myriad Pro"/>
                        </a:rPr>
                        <a:t>3</a:t>
                      </a:r>
                      <a:endParaRPr lang="en-US" sz="1800" dirty="0">
                        <a:latin typeface="Segoe UI Light" panose="020B0502040204020203" pitchFamily="34" charset="0"/>
                        <a:cs typeface="Myriad Pro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Segoe UI Light" panose="020B0502040204020203" pitchFamily="34" charset="0"/>
                          <a:cs typeface="Myriad Pro"/>
                        </a:rPr>
                        <a:t>4</a:t>
                      </a:r>
                      <a:endParaRPr lang="en-US" sz="1800" dirty="0">
                        <a:latin typeface="Segoe UI Light" panose="020B0502040204020203" pitchFamily="34" charset="0"/>
                        <a:cs typeface="Myriad Pro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Segoe UI Light" panose="020B0502040204020203" pitchFamily="34" charset="0"/>
                          <a:cs typeface="Myriad Pro"/>
                        </a:rPr>
                        <a:t>6</a:t>
                      </a:r>
                      <a:endParaRPr lang="en-US" sz="1800" dirty="0">
                        <a:latin typeface="Segoe UI Light" panose="020B0502040204020203" pitchFamily="34" charset="0"/>
                        <a:cs typeface="Myriad Pro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Segoe UI Light" panose="020B0502040204020203" pitchFamily="34" charset="0"/>
                          <a:cs typeface="Myriad Pro"/>
                        </a:rPr>
                        <a:t>12</a:t>
                      </a:r>
                      <a:endParaRPr lang="en-US" sz="1800" dirty="0">
                        <a:latin typeface="Segoe UI Light" panose="020B0502040204020203" pitchFamily="34" charset="0"/>
                        <a:cs typeface="Myriad Pro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09323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6833461" cy="4351338"/>
          </a:xfrm>
        </p:spPr>
        <p:txBody>
          <a:bodyPr/>
          <a:lstStyle/>
          <a:p>
            <a:r>
              <a:rPr lang="en-US" dirty="0"/>
              <a:t>Throughput gain with increase in DSP block </a:t>
            </a:r>
            <a:r>
              <a:rPr lang="en-US" dirty="0" smtClean="0"/>
              <a:t>usage</a:t>
            </a:r>
          </a:p>
          <a:p>
            <a:r>
              <a:rPr lang="en-US" dirty="0" smtClean="0"/>
              <a:t>Increase </a:t>
            </a:r>
            <a:r>
              <a:rPr lang="en-US" dirty="0"/>
              <a:t>in DSP is from best throughput achievable using </a:t>
            </a:r>
            <a:r>
              <a:rPr lang="en-US" dirty="0" smtClean="0"/>
              <a:t>TRS1.8× </a:t>
            </a:r>
            <a:r>
              <a:rPr lang="en-US" dirty="0"/>
              <a:t>throughput improvement with </a:t>
            </a:r>
            <a:r>
              <a:rPr lang="en-US" dirty="0" smtClean="0"/>
              <a:t>1.4× </a:t>
            </a:r>
            <a:r>
              <a:rPr lang="en-US" dirty="0"/>
              <a:t>increase in DSP for II of </a:t>
            </a:r>
            <a:r>
              <a:rPr lang="en-US" dirty="0" smtClean="0"/>
              <a:t>11</a:t>
            </a:r>
          </a:p>
          <a:p>
            <a:r>
              <a:rPr lang="en-US" dirty="0" smtClean="0"/>
              <a:t>For </a:t>
            </a:r>
            <a:r>
              <a:rPr lang="en-US" dirty="0"/>
              <a:t>II of 6, throughput improvements up to </a:t>
            </a:r>
            <a:r>
              <a:rPr lang="en-US" dirty="0" smtClean="0"/>
              <a:t>8× </a:t>
            </a:r>
            <a:r>
              <a:rPr lang="en-US" dirty="0"/>
              <a:t>at a cost of </a:t>
            </a:r>
            <a:r>
              <a:rPr lang="en-US" dirty="0" smtClean="0"/>
              <a:t>3× </a:t>
            </a:r>
            <a:r>
              <a:rPr lang="en-US" dirty="0"/>
              <a:t>increase in DSP </a:t>
            </a:r>
            <a:r>
              <a:rPr lang="en-US" dirty="0" smtClean="0"/>
              <a:t>blocks</a:t>
            </a:r>
          </a:p>
          <a:p>
            <a:r>
              <a:rPr lang="en-US" dirty="0" smtClean="0"/>
              <a:t>All </a:t>
            </a:r>
            <a:r>
              <a:rPr lang="en-US" dirty="0"/>
              <a:t>these design points are inaccessible using </a:t>
            </a:r>
            <a:r>
              <a:rPr lang="en-US" dirty="0" smtClean="0"/>
              <a:t>traditional approach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608DA-76F3-4690-9F04-5DEBD6E54D7D}" type="slidenum">
              <a:rPr lang="en-SG" smtClean="0"/>
              <a:t>8</a:t>
            </a:fld>
            <a:endParaRPr lang="en-SG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71661" y="1690688"/>
            <a:ext cx="4444531" cy="37802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68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608DA-76F3-4690-9F04-5DEBD6E54D7D}" type="slidenum">
              <a:rPr lang="en-SG" smtClean="0"/>
              <a:t>9</a:t>
            </a:fld>
            <a:endParaRPr lang="en-SG"/>
          </a:p>
        </p:txBody>
      </p:sp>
      <p:sp>
        <p:nvSpPr>
          <p:cNvPr id="4" name="TextBox 3"/>
          <p:cNvSpPr txBox="1"/>
          <p:nvPr/>
        </p:nvSpPr>
        <p:spPr>
          <a:xfrm>
            <a:off x="4633784" y="3044280"/>
            <a:ext cx="292443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Thank You</a:t>
            </a:r>
            <a:endParaRPr lang="en-SG" sz="4400" b="1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9243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10308</TotalTime>
  <Words>399</Words>
  <Application>Microsoft Macintosh PowerPoint</Application>
  <PresentationFormat>Widescreen</PresentationFormat>
  <Paragraphs>88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Calibri</vt:lpstr>
      <vt:lpstr>Calibri Light</vt:lpstr>
      <vt:lpstr>Myriad Pro</vt:lpstr>
      <vt:lpstr>Segoe UI</vt:lpstr>
      <vt:lpstr>Segoe UI Light</vt:lpstr>
      <vt:lpstr>Arial</vt:lpstr>
      <vt:lpstr>Office Theme</vt:lpstr>
      <vt:lpstr>Improved Resource Sharing  for FPGA DSP Blocks</vt:lpstr>
      <vt:lpstr>Xilinx DSP48E1 Primitive</vt:lpstr>
      <vt:lpstr>Xilinx DSP48E1 Primitive</vt:lpstr>
      <vt:lpstr>Resource sharing</vt:lpstr>
      <vt:lpstr>Improved Resource sharing</vt:lpstr>
      <vt:lpstr>Illustrative Example</vt:lpstr>
      <vt:lpstr>Illustrative Example</vt:lpstr>
      <vt:lpstr>Results</vt:lpstr>
      <vt:lpstr>PowerPoint Presentation</vt:lpstr>
    </vt:vector>
  </TitlesOfParts>
  <Company>Hewlett-Packard Company</Company>
  <LinksUpToDate>false</LinksUpToDate>
  <SharedDoc>false</SharedDoc>
  <HyperlinksChanged>false</HyperlinksChanged>
  <AppVersion>15.0024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Exploiting DPS Block Capabilities in FPGA High Level Design Flows</dc:title>
  <dc:creator>#RONAK BAJAJ#</dc:creator>
  <cp:lastModifiedBy>Microsoft Office User</cp:lastModifiedBy>
  <cp:revision>984</cp:revision>
  <dcterms:created xsi:type="dcterms:W3CDTF">2016-06-20T07:02:46Z</dcterms:created>
  <dcterms:modified xsi:type="dcterms:W3CDTF">2016-09-01T08:34:02Z</dcterms:modified>
</cp:coreProperties>
</file>