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60" r:id="rId4"/>
    <p:sldId id="257" r:id="rId5"/>
    <p:sldId id="261" r:id="rId6"/>
    <p:sldId id="262" r:id="rId7"/>
    <p:sldId id="267" r:id="rId8"/>
    <p:sldId id="268" r:id="rId9"/>
    <p:sldId id="264" r:id="rId10"/>
    <p:sldId id="266" r:id="rId11"/>
    <p:sldId id="269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2"/>
    <p:restoredTop sz="94935"/>
  </p:normalViewPr>
  <p:slideViewPr>
    <p:cSldViewPr snapToGrid="0" snapToObjects="1">
      <p:cViewPr>
        <p:scale>
          <a:sx n="124" d="100"/>
          <a:sy n="124" d="100"/>
        </p:scale>
        <p:origin x="64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512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Left-to-Right</c:v>
                </c:pt>
                <c:pt idx="1">
                  <c:v>Right-to-Left</c:v>
                </c:pt>
                <c:pt idx="2">
                  <c:v>Sliding Window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28.51</c:v>
                </c:pt>
                <c:pt idx="1">
                  <c:v>28.42</c:v>
                </c:pt>
                <c:pt idx="2">
                  <c:v>22.47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45-44C9-A4D9-342E3F83CF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1024</c:v>
                </c:pt>
              </c:strCache>
            </c:strRef>
          </c:tx>
          <c:spPr>
            <a:solidFill>
              <a:srgbClr val="FFFFCC">
                <a:alpha val="84706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Left-to-Right</c:v>
                </c:pt>
                <c:pt idx="1">
                  <c:v>Right-to-Left</c:v>
                </c:pt>
                <c:pt idx="2">
                  <c:v>Sliding Window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48.48</c:v>
                </c:pt>
                <c:pt idx="1">
                  <c:v>45.47</c:v>
                </c:pt>
                <c:pt idx="2">
                  <c:v>36.33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45-44C9-A4D9-342E3F83CF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1536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Left-to-Right</c:v>
                </c:pt>
                <c:pt idx="1">
                  <c:v>Right-to-Left</c:v>
                </c:pt>
                <c:pt idx="2">
                  <c:v>Sliding Window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53.62</c:v>
                </c:pt>
                <c:pt idx="1">
                  <c:v>53.6</c:v>
                </c:pt>
                <c:pt idx="2">
                  <c:v>42.91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45-44C9-A4D9-342E3F83CF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2048</c:v>
                </c:pt>
              </c:strCache>
            </c:strRef>
          </c:tx>
          <c:spPr>
            <a:solidFill>
              <a:schemeClr val="tx1">
                <a:lumMod val="50000"/>
                <a:lumOff val="5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Left-to-Right</c:v>
                </c:pt>
                <c:pt idx="1">
                  <c:v>Right-to-Left</c:v>
                </c:pt>
                <c:pt idx="2">
                  <c:v>Sliding Window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57.67</c:v>
                </c:pt>
                <c:pt idx="1">
                  <c:v>57.65</c:v>
                </c:pt>
                <c:pt idx="2">
                  <c:v>46.25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45-44C9-A4D9-342E3F83CF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2013768624"/>
        <c:axId val="-2116776144"/>
      </c:barChart>
      <c:catAx>
        <c:axId val="-20137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776144"/>
        <c:crosses val="autoZero"/>
        <c:auto val="1"/>
        <c:lblAlgn val="ctr"/>
        <c:lblOffset val="100"/>
        <c:noMultiLvlLbl val="0"/>
      </c:catAx>
      <c:valAx>
        <c:axId val="-2116776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01376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5F4BC-A475-DE42-AB08-18371AC96A04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572F1-CE49-1E4E-8FF0-8EC6D666B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9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72F1-CE49-1E4E-8FF0-8EC6D666B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32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72F1-CE49-1E4E-8FF0-8EC6D666B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9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72F1-CE49-1E4E-8FF0-8EC6D666B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72F1-CE49-1E4E-8FF0-8EC6D666B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3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72F1-CE49-1E4E-8FF0-8EC6D666B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56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72F1-CE49-1E4E-8FF0-8EC6D666B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7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68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2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9316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449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12" y="857253"/>
            <a:ext cx="4113213" cy="39421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857253"/>
            <a:ext cx="4114800" cy="39421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01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14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8801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537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804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22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82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620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750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57167"/>
            <a:ext cx="2093913" cy="4742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7167"/>
            <a:ext cx="6134100" cy="47422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871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12" y="57150"/>
            <a:ext cx="8380413" cy="570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12" y="857253"/>
            <a:ext cx="4113213" cy="3942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857253"/>
            <a:ext cx="4114800" cy="394216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3567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3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8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1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3C8C-94C9-B24D-974E-47A3B3507208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6C05-7964-4246-9325-AA1399976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1" y="57150"/>
            <a:ext cx="8380413" cy="57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857250"/>
            <a:ext cx="8380413" cy="394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8000" y="4914900"/>
            <a:ext cx="1981200" cy="209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500" tIns="35100" rIns="67500" bIns="351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algn="r" defTabSz="3429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anose="020B0606020202030204" pitchFamily="34" charset="0"/>
              <a:buNone/>
              <a:defRPr/>
            </a:pPr>
            <a:fld id="{9D51CEFB-871C-49AB-BB1D-8F18F1148E00}" type="slidenum">
              <a:rPr lang="en-GB" altLang="en-US" sz="900" b="1" i="1" smtClean="0">
                <a:solidFill>
                  <a:srgbClr val="402000"/>
                </a:solidFill>
              </a:rPr>
              <a:pPr algn="r" defTabSz="34290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402000"/>
                </a:buClr>
                <a:buSzPct val="100000"/>
                <a:buFont typeface="Arial Narrow" panose="020B0606020202030204" pitchFamily="34" charset="0"/>
                <a:buNone/>
                <a:defRPr/>
              </a:pPr>
              <a:t>‹#›</a:t>
            </a:fld>
            <a:endParaRPr lang="en-GB" altLang="en-US" sz="900" b="1" i="1">
              <a:solidFill>
                <a:srgbClr val="402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85800"/>
            <a:ext cx="381000" cy="114300"/>
          </a:xfrm>
          <a:prstGeom prst="rect">
            <a:avLst/>
          </a:prstGeom>
          <a:solidFill>
            <a:srgbClr val="CF94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algn="ctr" defTabSz="342900" eaLnBrk="1" fontAlgn="base" hangingPunct="1">
              <a:lnSpc>
                <a:spcPct val="94000"/>
              </a:lnSpc>
              <a:spcBef>
                <a:spcPts val="844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anose="020B0606020202030204" pitchFamily="34" charset="0"/>
              <a:buNone/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57200" y="685800"/>
            <a:ext cx="8686800" cy="114300"/>
          </a:xfrm>
          <a:prstGeom prst="rect">
            <a:avLst/>
          </a:prstGeom>
          <a:solidFill>
            <a:srgbClr val="7AAD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algn="ctr" defTabSz="342900" eaLnBrk="1" fontAlgn="base" hangingPunct="1">
              <a:lnSpc>
                <a:spcPct val="94000"/>
              </a:lnSpc>
              <a:spcBef>
                <a:spcPts val="844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anose="020B0606020202030204" pitchFamily="34" charset="0"/>
              <a:buNone/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4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anose="020B0606020202030204" pitchFamily="34" charset="0"/>
        <a:defRPr sz="2700" b="1">
          <a:solidFill>
            <a:srgbClr val="000099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anose="020B0606020202030204" pitchFamily="34" charset="0"/>
        <a:defRPr sz="2700" b="1">
          <a:solidFill>
            <a:srgbClr val="000099"/>
          </a:solidFill>
          <a:latin typeface="Arial Narrow" pitchFamily="32" charset="0"/>
          <a:ea typeface="MS PGothic" panose="020B0600070205080204" pitchFamily="34" charset="-128"/>
          <a:cs typeface="Arial" charset="0"/>
        </a:defRPr>
      </a:lvl2pPr>
      <a:lvl3pPr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anose="020B0606020202030204" pitchFamily="34" charset="0"/>
        <a:defRPr sz="2700" b="1">
          <a:solidFill>
            <a:srgbClr val="000099"/>
          </a:solidFill>
          <a:latin typeface="Arial Narrow" pitchFamily="32" charset="0"/>
          <a:ea typeface="MS PGothic" panose="020B0600070205080204" pitchFamily="34" charset="-128"/>
          <a:cs typeface="Arial" charset="0"/>
        </a:defRPr>
      </a:lvl3pPr>
      <a:lvl4pPr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anose="020B0606020202030204" pitchFamily="34" charset="0"/>
        <a:defRPr sz="2700" b="1">
          <a:solidFill>
            <a:srgbClr val="000099"/>
          </a:solidFill>
          <a:latin typeface="Arial Narrow" pitchFamily="32" charset="0"/>
          <a:ea typeface="MS PGothic" panose="020B0600070205080204" pitchFamily="34" charset="-128"/>
          <a:cs typeface="Arial" charset="0"/>
        </a:defRPr>
      </a:lvl4pPr>
      <a:lvl5pPr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anose="020B0606020202030204" pitchFamily="34" charset="0"/>
        <a:defRPr sz="2700" b="1">
          <a:solidFill>
            <a:srgbClr val="000099"/>
          </a:solidFill>
          <a:latin typeface="Arial Narrow" pitchFamily="32" charset="0"/>
          <a:ea typeface="MS PGothic" panose="020B0600070205080204" pitchFamily="34" charset="-128"/>
          <a:cs typeface="Arial" charset="0"/>
        </a:defRPr>
      </a:lvl5pPr>
      <a:lvl6pPr marL="342900"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itchFamily="32" charset="0"/>
        <a:defRPr sz="2700" b="1">
          <a:solidFill>
            <a:srgbClr val="000099"/>
          </a:solidFill>
          <a:latin typeface="Arial Narrow" pitchFamily="32" charset="0"/>
          <a:cs typeface="Arial" charset="0"/>
        </a:defRPr>
      </a:lvl6pPr>
      <a:lvl7pPr marL="685800"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itchFamily="32" charset="0"/>
        <a:defRPr sz="2700" b="1">
          <a:solidFill>
            <a:srgbClr val="000099"/>
          </a:solidFill>
          <a:latin typeface="Arial Narrow" pitchFamily="32" charset="0"/>
          <a:cs typeface="Arial" charset="0"/>
        </a:defRPr>
      </a:lvl7pPr>
      <a:lvl8pPr marL="1028700"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itchFamily="32" charset="0"/>
        <a:defRPr sz="2700" b="1">
          <a:solidFill>
            <a:srgbClr val="000099"/>
          </a:solidFill>
          <a:latin typeface="Arial Narrow" pitchFamily="32" charset="0"/>
          <a:cs typeface="Arial" charset="0"/>
        </a:defRPr>
      </a:lvl8pPr>
      <a:lvl9pPr marL="1371600" algn="l" defTabSz="3429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99"/>
        </a:buClr>
        <a:buSzPct val="100000"/>
        <a:buFont typeface="Arial Narrow" pitchFamily="32" charset="0"/>
        <a:defRPr sz="2700" b="1">
          <a:solidFill>
            <a:srgbClr val="000099"/>
          </a:solidFill>
          <a:latin typeface="Arial Narrow" pitchFamily="32" charset="0"/>
          <a:cs typeface="Arial" charset="0"/>
        </a:defRPr>
      </a:lvl9pPr>
    </p:titleStyle>
    <p:bodyStyle>
      <a:lvl1pPr marL="255985" indent="-255985" algn="l" defTabSz="342900" rtl="0" eaLnBrk="0" fontAlgn="base" hangingPunct="0">
        <a:lnSpc>
          <a:spcPct val="9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 Narrow" panose="020B0606020202030204" pitchFamily="34" charset="0"/>
        <a:buChar char="•"/>
        <a:defRPr sz="2400">
          <a:solidFill>
            <a:srgbClr val="402000"/>
          </a:solidFill>
          <a:latin typeface="+mn-lt"/>
          <a:ea typeface="MS PGothic" panose="020B0600070205080204" pitchFamily="34" charset="-128"/>
          <a:cs typeface="+mn-cs"/>
        </a:defRPr>
      </a:lvl1pPr>
      <a:lvl2pPr marL="556022" indent="-213122" algn="l" defTabSz="342900" rtl="0" eaLnBrk="0" fontAlgn="base" hangingPunct="0">
        <a:lnSpc>
          <a:spcPct val="94000"/>
        </a:lnSpc>
        <a:spcBef>
          <a:spcPts val="525"/>
        </a:spcBef>
        <a:spcAft>
          <a:spcPct val="0"/>
        </a:spcAft>
        <a:buClr>
          <a:srgbClr val="000000"/>
        </a:buClr>
        <a:buSzPct val="100000"/>
        <a:buFont typeface="Arial Narrow" panose="020B0606020202030204" pitchFamily="34" charset="0"/>
        <a:buChar char="•"/>
        <a:defRPr sz="2100">
          <a:solidFill>
            <a:srgbClr val="402000"/>
          </a:solidFill>
          <a:latin typeface="+mn-lt"/>
          <a:ea typeface="Arial" charset="0"/>
          <a:cs typeface="+mn-cs"/>
        </a:defRPr>
      </a:lvl2pPr>
      <a:lvl3pPr marL="857250" indent="-171450" algn="l" defTabSz="342900" rtl="0" eaLnBrk="0" fontAlgn="base" hangingPunct="0">
        <a:lnSpc>
          <a:spcPct val="94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 Narrow" panose="020B0606020202030204" pitchFamily="34" charset="0"/>
        <a:buChar char="•"/>
        <a:defRPr sz="1800">
          <a:solidFill>
            <a:srgbClr val="402000"/>
          </a:solidFill>
          <a:latin typeface="+mn-lt"/>
          <a:ea typeface="Arial" charset="0"/>
          <a:cs typeface="+mn-cs"/>
        </a:defRPr>
      </a:lvl3pPr>
      <a:lvl4pPr marL="1200150" indent="-171450" algn="l" defTabSz="342900" rtl="0" eaLnBrk="0" fontAlgn="base" hangingPunct="0">
        <a:lnSpc>
          <a:spcPct val="94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Arial Narrow" panose="020B0606020202030204" pitchFamily="34" charset="0"/>
        <a:buChar char="•"/>
        <a:defRPr sz="1500">
          <a:solidFill>
            <a:srgbClr val="402000"/>
          </a:solidFill>
          <a:latin typeface="+mn-lt"/>
          <a:ea typeface="Arial" charset="0"/>
          <a:cs typeface="+mn-cs"/>
        </a:defRPr>
      </a:lvl4pPr>
      <a:lvl5pPr marL="1543050" indent="-171450" algn="l" defTabSz="342900" rtl="0" eaLnBrk="0" fontAlgn="base" hangingPunct="0">
        <a:lnSpc>
          <a:spcPct val="94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Arial Narrow" panose="020B0606020202030204" pitchFamily="34" charset="0"/>
        <a:buChar char="•"/>
        <a:defRPr sz="1500">
          <a:solidFill>
            <a:srgbClr val="402000"/>
          </a:solidFill>
          <a:latin typeface="+mn-lt"/>
          <a:ea typeface="Arial" charset="0"/>
          <a:cs typeface="+mn-cs"/>
        </a:defRPr>
      </a:lvl5pPr>
      <a:lvl6pPr marL="1885950" indent="-171450" algn="l" defTabSz="342900" rtl="0" eaLnBrk="0" fontAlgn="base" hangingPunct="0">
        <a:lnSpc>
          <a:spcPct val="94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Arial Narrow" pitchFamily="32" charset="0"/>
        <a:buChar char="•"/>
        <a:defRPr sz="1500">
          <a:solidFill>
            <a:srgbClr val="402000"/>
          </a:solidFill>
          <a:latin typeface="+mn-lt"/>
          <a:cs typeface="+mn-cs"/>
        </a:defRPr>
      </a:lvl6pPr>
      <a:lvl7pPr marL="2228850" indent="-171450" algn="l" defTabSz="342900" rtl="0" eaLnBrk="0" fontAlgn="base" hangingPunct="0">
        <a:lnSpc>
          <a:spcPct val="94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Arial Narrow" pitchFamily="32" charset="0"/>
        <a:buChar char="•"/>
        <a:defRPr sz="1500">
          <a:solidFill>
            <a:srgbClr val="402000"/>
          </a:solidFill>
          <a:latin typeface="+mn-lt"/>
          <a:cs typeface="+mn-cs"/>
        </a:defRPr>
      </a:lvl7pPr>
      <a:lvl8pPr marL="2571750" indent="-171450" algn="l" defTabSz="342900" rtl="0" eaLnBrk="0" fontAlgn="base" hangingPunct="0">
        <a:lnSpc>
          <a:spcPct val="94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Arial Narrow" pitchFamily="32" charset="0"/>
        <a:buChar char="•"/>
        <a:defRPr sz="1500">
          <a:solidFill>
            <a:srgbClr val="402000"/>
          </a:solidFill>
          <a:latin typeface="+mn-lt"/>
          <a:cs typeface="+mn-cs"/>
        </a:defRPr>
      </a:lvl8pPr>
      <a:lvl9pPr marL="2914650" indent="-171450" algn="l" defTabSz="342900" rtl="0" eaLnBrk="0" fontAlgn="base" hangingPunct="0">
        <a:lnSpc>
          <a:spcPct val="94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Arial Narrow" pitchFamily="32" charset="0"/>
        <a:buChar char="•"/>
        <a:defRPr sz="1500">
          <a:solidFill>
            <a:srgbClr val="402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304800" y="114301"/>
            <a:ext cx="8510588" cy="166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Hardware-Software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Codesign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 of RSA for Optimal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Performance vs. Flexibility Trade-off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17251" y="2020920"/>
            <a:ext cx="5867400" cy="200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Malik Umar Sharif,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Rabia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Shahid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, </a:t>
            </a:r>
            <a:b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</a:b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Marcin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Rogawski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, and </a:t>
            </a:r>
            <a:r>
              <a:rPr kumimoji="0" lang="en-US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Kris </a:t>
            </a:r>
            <a:r>
              <a:rPr kumimoji="0" lang="en-US" alt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Gaj</a:t>
            </a:r>
            <a:r>
              <a:rPr kumimoji="0" lang="en-US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kumimoji="0" lang="en-US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</a:b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George Mason University</a:t>
            </a:r>
            <a:b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</a:b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</a:rPr>
              <a:t>USA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323" y="4367719"/>
            <a:ext cx="5614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 Narrow" charset="0"/>
                <a:ea typeface="Arial Narrow" charset="0"/>
                <a:cs typeface="Arial Narrow" charset="0"/>
              </a:rPr>
              <a:t>Supported in part by</a:t>
            </a:r>
            <a:r>
              <a:rPr lang="en-US" sz="2000" dirty="0">
                <a:latin typeface="Arial Narrow" charset="0"/>
                <a:ea typeface="Arial Narrow" charset="0"/>
                <a:cs typeface="Arial Narrow" charset="0"/>
              </a:rPr>
              <a:t> </a:t>
            </a:r>
            <a:r>
              <a:rPr lang="en-US" sz="2000" dirty="0" smtClean="0">
                <a:latin typeface="Arial Narrow" charset="0"/>
                <a:ea typeface="Arial Narrow" charset="0"/>
                <a:cs typeface="Arial Narrow" charset="0"/>
              </a:rPr>
              <a:t>NIST/U.S</a:t>
            </a:r>
            <a:r>
              <a:rPr lang="en-US" sz="2000" dirty="0">
                <a:latin typeface="Arial Narrow" charset="0"/>
                <a:ea typeface="Arial Narrow" charset="0"/>
                <a:cs typeface="Arial Narrow" charset="0"/>
              </a:rPr>
              <a:t>. Department of Commerce </a:t>
            </a:r>
            <a:endParaRPr lang="en-US" sz="20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sz="2000" dirty="0" smtClean="0">
                <a:latin typeface="Arial Narrow" charset="0"/>
                <a:ea typeface="Arial Narrow" charset="0"/>
                <a:cs typeface="Arial Narrow" charset="0"/>
              </a:rPr>
              <a:t>under Grant </a:t>
            </a:r>
            <a:r>
              <a:rPr lang="en-US" sz="2000" dirty="0">
                <a:latin typeface="Arial Narrow" charset="0"/>
                <a:ea typeface="Arial Narrow" charset="0"/>
                <a:cs typeface="Arial Narrow" charset="0"/>
              </a:rPr>
              <a:t>No. </a:t>
            </a:r>
            <a:r>
              <a:rPr lang="en-US" sz="2000" dirty="0" smtClean="0">
                <a:latin typeface="Arial Narrow" charset="0"/>
                <a:ea typeface="Arial Narrow" charset="0"/>
                <a:cs typeface="Arial Narrow" charset="0"/>
              </a:rPr>
              <a:t>60NANB15D058</a:t>
            </a:r>
            <a:endParaRPr lang="en-US" sz="2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619" y="2180618"/>
            <a:ext cx="2156993" cy="149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14563" y="57150"/>
            <a:ext cx="8380413" cy="570310"/>
          </a:xfrm>
        </p:spPr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Speed-up vs. Software Based on RELIC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088458569"/>
              </p:ext>
            </p:extLst>
          </p:nvPr>
        </p:nvGraphicFramePr>
        <p:xfrm>
          <a:off x="92467" y="852755"/>
          <a:ext cx="8876872" cy="4099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64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Future Work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313" y="1232900"/>
            <a:ext cx="84241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Implementation of selected </a:t>
            </a:r>
            <a:r>
              <a:rPr lang="en-US" sz="2400" b="1" dirty="0" smtClean="0">
                <a:solidFill>
                  <a:srgbClr val="7030A0"/>
                </a:solidFill>
              </a:rPr>
              <a:t>post-quantum cryptographic algorithms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</a:t>
            </a:r>
            <a:r>
              <a:rPr lang="en-US" sz="2400" dirty="0" err="1" smtClean="0"/>
              <a:t>Zynq</a:t>
            </a:r>
            <a:r>
              <a:rPr lang="en-US" sz="2400" dirty="0" smtClean="0"/>
              <a:t> using </a:t>
            </a:r>
            <a:r>
              <a:rPr lang="en-US" sz="2400" dirty="0" smtClean="0"/>
              <a:t>the similar software/hardware </a:t>
            </a:r>
            <a:r>
              <a:rPr lang="en-US" sz="2400" dirty="0" smtClean="0"/>
              <a:t>co-design approach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Implementation of </a:t>
            </a:r>
            <a:r>
              <a:rPr lang="en-US" sz="2400" dirty="0" smtClean="0"/>
              <a:t>the hardware portions </a:t>
            </a:r>
            <a:r>
              <a:rPr lang="en-US" sz="2400" dirty="0" smtClean="0"/>
              <a:t>using </a:t>
            </a:r>
            <a:r>
              <a:rPr lang="en-US" sz="2400" b="1" dirty="0" smtClean="0">
                <a:solidFill>
                  <a:srgbClr val="7030A0"/>
                </a:solidFill>
              </a:rPr>
              <a:t>High-Level Synthesis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78" y="3259404"/>
            <a:ext cx="1775787" cy="1233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69258" y="3947080"/>
            <a:ext cx="3320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http://</a:t>
            </a:r>
            <a:r>
              <a:rPr lang="en-US" sz="2400" dirty="0" err="1" smtClean="0">
                <a:solidFill>
                  <a:srgbClr val="002060"/>
                </a:solidFill>
              </a:rPr>
              <a:t>cryptography.gmu.edu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7157" y="3259404"/>
            <a:ext cx="261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Poster:   3:30-4:15pm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1485900" y="72628"/>
            <a:ext cx="6115050" cy="556022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 smtClean="0">
                <a:solidFill>
                  <a:srgbClr val="000090"/>
                </a:solidFill>
                <a:latin typeface="Arial Narrow" charset="0"/>
                <a:ea typeface="Arial Narrow" charset="0"/>
                <a:cs typeface="Arial Narrow" charset="0"/>
              </a:rPr>
              <a:t>Primary Designers &amp; Co-Authors</a:t>
            </a:r>
            <a:endParaRPr lang="en-US" altLang="en-US" sz="2800" b="1" dirty="0">
              <a:solidFill>
                <a:srgbClr val="00009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4" name="Picture 3" descr="Screen shot 2011-12-02 at 5.51.57 PM.png"/>
          <p:cNvPicPr>
            <a:picLocks noChangeAspect="1"/>
          </p:cNvPicPr>
          <p:nvPr/>
        </p:nvPicPr>
        <p:blipFill>
          <a:blip r:embed="rId2"/>
          <a:srcRect l="13091" r="13091"/>
          <a:stretch>
            <a:fillRect/>
          </a:stretch>
        </p:blipFill>
        <p:spPr>
          <a:xfrm>
            <a:off x="3724261" y="1257300"/>
            <a:ext cx="1933589" cy="2371725"/>
          </a:xfrm>
          <a:prstGeom prst="rect">
            <a:avLst/>
          </a:prstGeom>
          <a:effectLst>
            <a:reflection stA="70000" endPos="38000" dist="12700" dir="5400000" sy="-100000" algn="bl" rotWithShape="0"/>
          </a:effectLst>
        </p:spPr>
      </p:pic>
      <p:pic>
        <p:nvPicPr>
          <p:cNvPr id="5" name="Picture 4" descr="Screen shot 2011-12-02 at 5.52.10 PM.png"/>
          <p:cNvPicPr>
            <a:picLocks noChangeAspect="1"/>
          </p:cNvPicPr>
          <p:nvPr/>
        </p:nvPicPr>
        <p:blipFill>
          <a:blip r:embed="rId3"/>
          <a:srcRect l="15941" r="10627"/>
          <a:stretch>
            <a:fillRect/>
          </a:stretch>
        </p:blipFill>
        <p:spPr>
          <a:xfrm>
            <a:off x="1428751" y="1257301"/>
            <a:ext cx="1895456" cy="2362199"/>
          </a:xfrm>
          <a:prstGeom prst="rect">
            <a:avLst/>
          </a:prstGeom>
          <a:effectLst>
            <a:reflection stA="70000" endPos="38000" dist="12700" dir="5400000" sy="-100000" algn="bl" rotWithShape="0"/>
          </a:effectLst>
        </p:spPr>
      </p:pic>
      <p:pic>
        <p:nvPicPr>
          <p:cNvPr id="6" name="Picture 5" descr="Screen shot 2011-12-02 at 5.52.31 PM.png"/>
          <p:cNvPicPr>
            <a:picLocks noChangeAspect="1"/>
          </p:cNvPicPr>
          <p:nvPr/>
        </p:nvPicPr>
        <p:blipFill>
          <a:blip r:embed="rId4"/>
          <a:srcRect t="8090"/>
          <a:stretch>
            <a:fillRect/>
          </a:stretch>
        </p:blipFill>
        <p:spPr>
          <a:xfrm>
            <a:off x="6000750" y="1253487"/>
            <a:ext cx="1771650" cy="2337438"/>
          </a:xfrm>
          <a:prstGeom prst="rect">
            <a:avLst/>
          </a:prstGeom>
          <a:effectLst>
            <a:reflection stA="70000" endPos="38000" dist="12700" dir="5400000" sy="-100000" algn="bl" rotWithShape="0"/>
          </a:effec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3463825" y="742950"/>
            <a:ext cx="23115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</a:rPr>
              <a:t>Rabia Shahid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1232896" y="742950"/>
            <a:ext cx="22659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</a:rPr>
              <a:t>Malik Umar Sharif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5829100" y="742950"/>
            <a:ext cx="21179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</a:rPr>
              <a:t>Marcin Rogawski</a:t>
            </a:r>
          </a:p>
        </p:txBody>
      </p: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1485900" y="3948690"/>
            <a:ext cx="3800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</a:rPr>
              <a:t>PhD Students </a:t>
            </a:r>
          </a:p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</a:rPr>
              <a:t>in the Cryptographic Engineering </a:t>
            </a:r>
          </a:p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</a:rPr>
              <a:t>Research Group (CERG) at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GMU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sp>
        <p:nvSpPr>
          <p:cNvPr id="10249" name="TextBox 2"/>
          <p:cNvSpPr txBox="1">
            <a:spLocks noChangeArrowheads="1"/>
          </p:cNvSpPr>
          <p:nvPr/>
        </p:nvSpPr>
        <p:spPr bwMode="auto">
          <a:xfrm>
            <a:off x="5507369" y="3945655"/>
            <a:ext cx="27446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Former PhD Student</a:t>
            </a:r>
          </a:p>
          <a:p>
            <a:pPr algn="ctr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Cadence </a:t>
            </a:r>
            <a:r>
              <a:rPr lang="en-US" altLang="en-US" sz="2000" b="1" dirty="0">
                <a:solidFill>
                  <a:srgbClr val="000000"/>
                </a:solidFill>
              </a:rPr>
              <a:t>Design Systems</a:t>
            </a:r>
          </a:p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</a:rPr>
              <a:t>San Jose, CA</a:t>
            </a:r>
          </a:p>
        </p:txBody>
      </p:sp>
    </p:spTree>
    <p:extLst>
      <p:ext uri="{BB962C8B-B14F-4D97-AF65-F5344CB8AC3E}">
        <p14:creationId xmlns:p14="http://schemas.microsoft.com/office/powerpoint/2010/main" val="14608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Cryptography at Crossroads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598" y="805216"/>
            <a:ext cx="2111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Traditional </a:t>
            </a:r>
          </a:p>
          <a:p>
            <a:pPr algn="ctr"/>
            <a:r>
              <a:rPr lang="en-US" sz="2800" b="1" dirty="0" smtClean="0"/>
              <a:t>Cryptography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0552" y="816806"/>
            <a:ext cx="22108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Post-Quantum</a:t>
            </a:r>
          </a:p>
          <a:p>
            <a:pPr algn="ctr"/>
            <a:r>
              <a:rPr lang="en-US" sz="2800" b="1" dirty="0" smtClean="0"/>
              <a:t>Cryptography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48250" y="1449277"/>
            <a:ext cx="15891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</a:rPr>
              <a:t>Transition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</a:rPr>
              <a:t>Period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693" y="2207413"/>
            <a:ext cx="3405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RSA</a:t>
            </a:r>
          </a:p>
          <a:p>
            <a:r>
              <a:rPr lang="en-US" sz="2400" dirty="0" smtClean="0"/>
              <a:t>Elliptic Curve Cryptosystems</a:t>
            </a:r>
          </a:p>
          <a:p>
            <a:r>
              <a:rPr lang="en-US" sz="2400" dirty="0" smtClean="0"/>
              <a:t>(existing standards)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09770" y="1954943"/>
            <a:ext cx="25891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Hash-based</a:t>
            </a:r>
          </a:p>
          <a:p>
            <a:r>
              <a:rPr lang="en-US" sz="2400" dirty="0" smtClean="0"/>
              <a:t>Code-based</a:t>
            </a:r>
          </a:p>
          <a:p>
            <a:r>
              <a:rPr lang="en-US" sz="2400" dirty="0" smtClean="0"/>
              <a:t>Lattice-based</a:t>
            </a:r>
          </a:p>
          <a:p>
            <a:r>
              <a:rPr lang="en-US" sz="2400" dirty="0" smtClean="0"/>
              <a:t>Multivariate</a:t>
            </a:r>
          </a:p>
          <a:p>
            <a:r>
              <a:rPr lang="en-US" sz="2400" dirty="0" smtClean="0"/>
              <a:t>(emerging standards)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0058" y="3702819"/>
            <a:ext cx="2674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Attacks using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quantum </a:t>
            </a:r>
            <a:r>
              <a:rPr lang="en-US" sz="2400" b="1" dirty="0" smtClean="0">
                <a:solidFill>
                  <a:srgbClr val="7030A0"/>
                </a:solidFill>
              </a:rPr>
              <a:t>computers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classical </a:t>
            </a:r>
            <a:r>
              <a:rPr lang="en-US" sz="2400" b="1" dirty="0" smtClean="0">
                <a:solidFill>
                  <a:srgbClr val="002060"/>
                </a:solidFill>
              </a:rPr>
              <a:t>computers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1" y="4077967"/>
            <a:ext cx="2419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Complete </a:t>
            </a:r>
            <a:r>
              <a:rPr lang="en-US" sz="2400" b="1" dirty="0" smtClean="0">
                <a:solidFill>
                  <a:srgbClr val="C00000"/>
                </a:solidFill>
              </a:rPr>
              <a:t>collapse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Trusted resistance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0393" y="4077967"/>
            <a:ext cx="2418547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Trusted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resistance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Limited trust</a:t>
            </a:r>
          </a:p>
        </p:txBody>
      </p:sp>
      <p:sp>
        <p:nvSpPr>
          <p:cNvPr id="16" name="Left Arrow 15"/>
          <p:cNvSpPr/>
          <p:nvPr/>
        </p:nvSpPr>
        <p:spPr bwMode="auto">
          <a:xfrm>
            <a:off x="2941858" y="4179309"/>
            <a:ext cx="350196" cy="314156"/>
          </a:xfrm>
          <a:prstGeom prst="lef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6085172" y="4179309"/>
            <a:ext cx="355582" cy="32738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19" name="Left Arrow 18"/>
          <p:cNvSpPr/>
          <p:nvPr/>
        </p:nvSpPr>
        <p:spPr bwMode="auto">
          <a:xfrm>
            <a:off x="2947764" y="4588992"/>
            <a:ext cx="350196" cy="314156"/>
          </a:xfrm>
          <a:prstGeom prst="lef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6082686" y="4559095"/>
            <a:ext cx="355582" cy="327382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Solutions for the Transition Period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9479" y="1150708"/>
            <a:ext cx="2732923" cy="913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811657" y="1489755"/>
            <a:ext cx="585627" cy="359596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212402" y="1489755"/>
            <a:ext cx="585627" cy="359596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7530952" y="1489755"/>
            <a:ext cx="585627" cy="359596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5121" y="1150707"/>
            <a:ext cx="2355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Traditional Scheme</a:t>
            </a:r>
          </a:p>
          <a:p>
            <a:pPr algn="ctr"/>
            <a:r>
              <a:rPr lang="en-US" sz="2400" dirty="0" smtClean="0"/>
              <a:t>(e.g., RSA)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798029" y="1150707"/>
            <a:ext cx="2732923" cy="913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67167" y="1181830"/>
            <a:ext cx="2815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Post-Quantum Scheme</a:t>
            </a:r>
          </a:p>
          <a:p>
            <a:pPr algn="ctr"/>
            <a:r>
              <a:rPr lang="en-US" sz="2400" dirty="0" smtClean="0"/>
              <a:t>(e.g., NTRU)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20019" y="2644289"/>
            <a:ext cx="7502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Maximum flexibility </a:t>
            </a:r>
            <a:r>
              <a:rPr lang="en-US" sz="2400" dirty="0" smtClean="0"/>
              <a:t>with the choice of parameters and key sizes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1" y="3376138"/>
            <a:ext cx="8481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Hardware acceleration </a:t>
            </a:r>
            <a:r>
              <a:rPr lang="en-US" sz="2400" dirty="0" smtClean="0"/>
              <a:t>crucial because of </a:t>
            </a:r>
            <a:br>
              <a:rPr lang="en-US" sz="2400" dirty="0" smtClean="0"/>
            </a:br>
            <a:r>
              <a:rPr lang="en-US" sz="2400" dirty="0" smtClean="0"/>
              <a:t>high-computational complexity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93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Why RSA?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8223" y="899261"/>
            <a:ext cx="35301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oldest and </a:t>
            </a:r>
            <a:r>
              <a:rPr lang="en-US" sz="2400" b="1" dirty="0" smtClean="0">
                <a:solidFill>
                  <a:srgbClr val="7030A0"/>
                </a:solidFill>
              </a:rPr>
              <a:t>most trusted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public key scheme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8223" y="1931738"/>
            <a:ext cx="34665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Baseline</a:t>
            </a:r>
            <a:r>
              <a:rPr lang="en-US" sz="2400" dirty="0" smtClean="0"/>
              <a:t> for evaluation of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ost-quantum cryptosystems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7030A0"/>
                </a:solidFill>
              </a:rPr>
              <a:t>Simple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description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Encryption and decryption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quivalent to modular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xponentiation, </a:t>
            </a:r>
            <a:r>
              <a:rPr lang="en-US" sz="2400" b="1" dirty="0" smtClean="0">
                <a:solidFill>
                  <a:srgbClr val="7030A0"/>
                </a:solidFill>
              </a:rPr>
              <a:t>Y=X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E</a:t>
            </a:r>
            <a:r>
              <a:rPr lang="en-US" sz="2400" b="1" dirty="0" smtClean="0">
                <a:solidFill>
                  <a:srgbClr val="7030A0"/>
                </a:solidFill>
              </a:rPr>
              <a:t> mod N</a:t>
            </a:r>
          </a:p>
        </p:txBody>
      </p:sp>
      <p:pic>
        <p:nvPicPr>
          <p:cNvPr id="14" name="Picture 4" descr="rsa-photo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1" y="873305"/>
            <a:ext cx="4590861" cy="3332448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2341753" y="4147729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R</a:t>
            </a:r>
            <a:r>
              <a:rPr lang="en-US" sz="2400" dirty="0" err="1" smtClean="0"/>
              <a:t>ivest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58007" y="4379946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dirty="0" smtClean="0"/>
              <a:t>hamir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7594" y="4335764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</a:t>
            </a:r>
            <a:r>
              <a:rPr lang="en-US" sz="2400" dirty="0" err="1" smtClean="0"/>
              <a:t>dleman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21093" y="4671472"/>
            <a:ext cx="129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MIT, 1977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Basic Operations of RSA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Triangle 4"/>
          <p:cNvSpPr/>
          <p:nvPr/>
        </p:nvSpPr>
        <p:spPr bwMode="auto">
          <a:xfrm>
            <a:off x="719919" y="1611481"/>
            <a:ext cx="2778301" cy="1849347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1" name="Triangle 20"/>
          <p:cNvSpPr/>
          <p:nvPr/>
        </p:nvSpPr>
        <p:spPr bwMode="auto">
          <a:xfrm>
            <a:off x="1258453" y="1611479"/>
            <a:ext cx="1695236" cy="1130160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4402" y="2209183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Mod </a:t>
            </a:r>
            <a:r>
              <a:rPr lang="en-US" sz="2400" dirty="0" err="1" smtClean="0"/>
              <a:t>Exp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493854" y="2877676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 </a:t>
            </a:r>
            <a:r>
              <a:rPr lang="en-US" sz="2400" dirty="0" err="1" smtClean="0"/>
              <a:t>Mul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733621" y="1987061"/>
            <a:ext cx="4792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Modular Exponentiation:    Y = X</a:t>
            </a:r>
            <a:r>
              <a:rPr lang="en-US" sz="2400" baseline="30000" dirty="0" smtClean="0"/>
              <a:t>E</a:t>
            </a:r>
            <a:r>
              <a:rPr lang="en-US" sz="2400" dirty="0" smtClean="0"/>
              <a:t> mod N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754169" y="2835017"/>
            <a:ext cx="4904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Modular Multiplication:       C = A∙B mod N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525047" y="4113365"/>
            <a:ext cx="429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Typical operand sizes: 512-2048 bits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3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Our Platform – Zynq-7000 &amp; </a:t>
            </a:r>
            <a:r>
              <a:rPr lang="en-US" altLang="en-US" sz="3200" dirty="0" err="1" smtClean="0">
                <a:latin typeface="Arial Narrow" charset="0"/>
                <a:ea typeface="Arial Narrow" charset="0"/>
                <a:cs typeface="Arial Narrow" charset="0"/>
              </a:rPr>
              <a:t>ZedBoard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901" y="914399"/>
            <a:ext cx="7676204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Processing System (PS) – ARM based Microprocessor System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214964" y="2958957"/>
            <a:ext cx="8712485" cy="308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23126" y="1523762"/>
            <a:ext cx="7936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Software in C based </a:t>
            </a:r>
            <a:r>
              <a:rPr lang="en-US" sz="2400" dirty="0"/>
              <a:t>on </a:t>
            </a:r>
            <a:r>
              <a:rPr lang="en-US" sz="2400" b="1" dirty="0">
                <a:solidFill>
                  <a:srgbClr val="7030A0"/>
                </a:solidFill>
              </a:rPr>
              <a:t>RELIC (Efficient </a:t>
            </a:r>
            <a:r>
              <a:rPr lang="en-US" sz="2400" b="1" dirty="0" err="1">
                <a:solidFill>
                  <a:srgbClr val="7030A0"/>
                </a:solidFill>
              </a:rPr>
              <a:t>LIbrary</a:t>
            </a:r>
            <a:r>
              <a:rPr lang="en-US" sz="2400" b="1" dirty="0">
                <a:solidFill>
                  <a:srgbClr val="7030A0"/>
                </a:solidFill>
              </a:rPr>
              <a:t> for </a:t>
            </a:r>
            <a:r>
              <a:rPr lang="en-US" sz="2400" b="1" dirty="0" smtClean="0">
                <a:solidFill>
                  <a:srgbClr val="7030A0"/>
                </a:solidFill>
              </a:rPr>
              <a:t>Cryptography)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Free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Optimized for embedded systems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9901" y="3245896"/>
            <a:ext cx="8641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Programmable Logic (PL) – a 28nm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Artix-7-based reconfigurable </a:t>
            </a:r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logic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3126" y="3764229"/>
            <a:ext cx="6808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Hardware in VHDL based </a:t>
            </a:r>
            <a:r>
              <a:rPr lang="en-US" sz="2400" dirty="0"/>
              <a:t>on </a:t>
            </a:r>
            <a:r>
              <a:rPr lang="en-US" sz="2400" b="1" dirty="0" smtClean="0">
                <a:solidFill>
                  <a:srgbClr val="7030A0"/>
                </a:solidFill>
              </a:rPr>
              <a:t>architecture by </a:t>
            </a:r>
            <a:r>
              <a:rPr lang="en-US" sz="2400" b="1" dirty="0" err="1">
                <a:solidFill>
                  <a:srgbClr val="7030A0"/>
                </a:solidFill>
              </a:rPr>
              <a:t>O</a:t>
            </a:r>
            <a:r>
              <a:rPr lang="en-US" sz="2400" b="1" dirty="0" err="1" smtClean="0">
                <a:solidFill>
                  <a:srgbClr val="7030A0"/>
                </a:solidFill>
              </a:rPr>
              <a:t>rup</a:t>
            </a:r>
            <a:r>
              <a:rPr lang="en-US" sz="2400" b="1" dirty="0" smtClean="0">
                <a:solidFill>
                  <a:srgbClr val="7030A0"/>
                </a:solidFill>
              </a:rPr>
              <a:t>-Suzuki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sz="2400" smtClean="0"/>
              <a:t>DSP-unit </a:t>
            </a:r>
            <a:r>
              <a:rPr lang="en-US" sz="2400" dirty="0" smtClean="0"/>
              <a:t>based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Optimized for maximum clock frequency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15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Narrow" charset="0"/>
                <a:ea typeface="Arial Narrow" charset="0"/>
                <a:cs typeface="Arial Narrow" charset="0"/>
              </a:rPr>
              <a:t>Design Options</a:t>
            </a:r>
            <a:endParaRPr lang="en-US" alt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Triangle 4"/>
          <p:cNvSpPr/>
          <p:nvPr/>
        </p:nvSpPr>
        <p:spPr bwMode="auto">
          <a:xfrm>
            <a:off x="226759" y="1952794"/>
            <a:ext cx="2778301" cy="184934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1" name="Triangle 20"/>
          <p:cNvSpPr/>
          <p:nvPr/>
        </p:nvSpPr>
        <p:spPr bwMode="auto">
          <a:xfrm>
            <a:off x="765293" y="1952792"/>
            <a:ext cx="1695236" cy="113016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1242" y="2550496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Mod </a:t>
            </a:r>
            <a:r>
              <a:rPr lang="en-US" sz="2400" dirty="0" err="1" smtClean="0"/>
              <a:t>Exp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00694" y="3218989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 </a:t>
            </a:r>
            <a:r>
              <a:rPr lang="en-US" sz="2400" dirty="0" err="1" smtClean="0"/>
              <a:t>Mul</a:t>
            </a:r>
            <a:endParaRPr lang="en-US" sz="2400" dirty="0"/>
          </a:p>
        </p:txBody>
      </p:sp>
      <p:sp>
        <p:nvSpPr>
          <p:cNvPr id="23" name="Triangle 22"/>
          <p:cNvSpPr/>
          <p:nvPr/>
        </p:nvSpPr>
        <p:spPr bwMode="auto">
          <a:xfrm>
            <a:off x="3266199" y="1952794"/>
            <a:ext cx="2778301" cy="1849347"/>
          </a:xfrm>
          <a:prstGeom prst="triangl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4" name="Triangle 23"/>
          <p:cNvSpPr/>
          <p:nvPr/>
        </p:nvSpPr>
        <p:spPr bwMode="auto">
          <a:xfrm>
            <a:off x="3804733" y="1952792"/>
            <a:ext cx="1695236" cy="113016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0682" y="2550496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Mod </a:t>
            </a:r>
            <a:r>
              <a:rPr lang="en-US" sz="2400" dirty="0" err="1" smtClean="0"/>
              <a:t>Exp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060682" y="3218989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 </a:t>
            </a:r>
            <a:r>
              <a:rPr lang="en-US" sz="2400" dirty="0" err="1" smtClean="0"/>
              <a:t>Mul</a:t>
            </a:r>
            <a:endParaRPr lang="en-US" sz="2400" dirty="0"/>
          </a:p>
        </p:txBody>
      </p:sp>
      <p:sp>
        <p:nvSpPr>
          <p:cNvPr id="27" name="Triangle 26"/>
          <p:cNvSpPr/>
          <p:nvPr/>
        </p:nvSpPr>
        <p:spPr bwMode="auto">
          <a:xfrm>
            <a:off x="6246129" y="1952794"/>
            <a:ext cx="2778301" cy="1849347"/>
          </a:xfrm>
          <a:prstGeom prst="triangl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8" name="Triangle 27"/>
          <p:cNvSpPr/>
          <p:nvPr/>
        </p:nvSpPr>
        <p:spPr bwMode="auto">
          <a:xfrm>
            <a:off x="6784663" y="1952792"/>
            <a:ext cx="1695236" cy="113016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40612" y="2550496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Mod </a:t>
            </a:r>
            <a:r>
              <a:rPr lang="en-US" sz="2400" dirty="0" err="1" smtClean="0"/>
              <a:t>Exp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40612" y="3218989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 </a:t>
            </a:r>
            <a:r>
              <a:rPr lang="en-US" sz="2400" dirty="0" err="1" smtClean="0"/>
              <a:t>Mul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235914" y="1158888"/>
            <a:ext cx="359596" cy="31849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659808" y="1195234"/>
            <a:ext cx="359596" cy="3184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5510" y="1087304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Software in 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99020" y="1123650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Hardware in VHDL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2001" y="3992785"/>
            <a:ext cx="1772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Most Flexible</a:t>
            </a:r>
          </a:p>
          <a:p>
            <a:r>
              <a:rPr lang="en-US" sz="2400" dirty="0" smtClean="0"/>
              <a:t>Least Efficient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784663" y="4039084"/>
            <a:ext cx="1747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Most Efficient</a:t>
            </a:r>
          </a:p>
          <a:p>
            <a:r>
              <a:rPr lang="en-US" sz="2400" dirty="0" smtClean="0"/>
              <a:t>Least Flexible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720264" y="4235536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Best Balanced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5977" y="87973"/>
            <a:ext cx="4712716" cy="446284"/>
          </a:xfrm>
        </p:spPr>
        <p:txBody>
          <a:bodyPr/>
          <a:lstStyle/>
          <a:p>
            <a:r>
              <a:rPr lang="en-US" sz="3200" dirty="0" smtClean="0"/>
              <a:t>Features of our Solution</a:t>
            </a:r>
            <a:endParaRPr lang="en-US" sz="3200" dirty="0"/>
          </a:p>
        </p:txBody>
      </p:sp>
      <p:sp>
        <p:nvSpPr>
          <p:cNvPr id="5" name="Triangle 4"/>
          <p:cNvSpPr/>
          <p:nvPr/>
        </p:nvSpPr>
        <p:spPr bwMode="auto">
          <a:xfrm>
            <a:off x="5620823" y="1120589"/>
            <a:ext cx="2778301" cy="1849347"/>
          </a:xfrm>
          <a:prstGeom prst="triangl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6" name="Triangle 5"/>
          <p:cNvSpPr/>
          <p:nvPr/>
        </p:nvSpPr>
        <p:spPr bwMode="auto">
          <a:xfrm>
            <a:off x="6159357" y="1120587"/>
            <a:ext cx="1695236" cy="113016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4000"/>
              </a:lnSpc>
              <a:spcBef>
                <a:spcPts val="1125"/>
              </a:spcBef>
              <a:spcAft>
                <a:spcPct val="0"/>
              </a:spcAft>
              <a:buClr>
                <a:srgbClr val="402000"/>
              </a:buClr>
              <a:buSzPct val="100000"/>
              <a:buFont typeface="Arial Narrow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2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5306" y="1718291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Mod </a:t>
            </a:r>
            <a:r>
              <a:rPr lang="en-US" sz="2400" dirty="0" err="1" smtClean="0"/>
              <a:t>Exp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15306" y="2386784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 </a:t>
            </a:r>
            <a:r>
              <a:rPr lang="en-US" sz="2400" dirty="0" err="1" smtClean="0"/>
              <a:t>Mul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3674" y="1036414"/>
            <a:ext cx="5112297" cy="3624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Three modular exponentiation </a:t>
            </a:r>
            <a:r>
              <a:rPr lang="en-US" sz="2400" b="1" dirty="0" smtClean="0">
                <a:solidFill>
                  <a:srgbClr val="7030A0"/>
                </a:solidFill>
              </a:rPr>
              <a:t>schemes</a:t>
            </a:r>
            <a:r>
              <a:rPr lang="en-US" sz="2400" b="1" dirty="0">
                <a:solidFill>
                  <a:srgbClr val="7030A0"/>
                </a:solidFill>
              </a:rPr>
              <a:t>: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Left-to-Right </a:t>
            </a:r>
            <a:r>
              <a:rPr lang="en-US" sz="2400" dirty="0"/>
              <a:t>(L2R), </a:t>
            </a:r>
            <a:endParaRPr lang="en-US" sz="2400" dirty="0" smtClean="0"/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Right-to-Left </a:t>
            </a:r>
            <a:r>
              <a:rPr lang="en-US" sz="2400" dirty="0"/>
              <a:t>(</a:t>
            </a:r>
            <a:r>
              <a:rPr lang="en-US" sz="2400" dirty="0" smtClean="0"/>
              <a:t>R2L)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Sliding </a:t>
            </a:r>
            <a:r>
              <a:rPr lang="en-US" sz="2400" dirty="0"/>
              <a:t>Window (</a:t>
            </a:r>
            <a:r>
              <a:rPr lang="en-US" sz="2400" dirty="0" smtClean="0"/>
              <a:t>SLID)</a:t>
            </a:r>
          </a:p>
          <a:p>
            <a:r>
              <a:rPr lang="en-US" sz="2400" b="1" dirty="0" smtClean="0"/>
              <a:t>selected </a:t>
            </a:r>
            <a:r>
              <a:rPr lang="en-US" sz="2400" b="1" dirty="0"/>
              <a:t>at run </a:t>
            </a:r>
            <a:r>
              <a:rPr lang="en-US" sz="2400" b="1" dirty="0" smtClean="0"/>
              <a:t>time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7030A0"/>
                </a:solidFill>
              </a:rPr>
              <a:t>Four operand sizes: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685800" lvl="1" indent="-342900">
              <a:buFont typeface="Arial" charset="0"/>
              <a:buChar char="•"/>
            </a:pPr>
            <a:r>
              <a:rPr lang="en-US" sz="2400" dirty="0" smtClean="0"/>
              <a:t>512</a:t>
            </a:r>
            <a:r>
              <a:rPr lang="en-US" sz="2400" dirty="0"/>
              <a:t>, 1024, 1536, 2048 </a:t>
            </a:r>
            <a:r>
              <a:rPr lang="en-US" sz="2400" dirty="0" smtClean="0"/>
              <a:t>bits </a:t>
            </a:r>
          </a:p>
          <a:p>
            <a:r>
              <a:rPr lang="en-US" sz="2400" b="1" dirty="0" smtClean="0"/>
              <a:t>selected </a:t>
            </a:r>
            <a:r>
              <a:rPr lang="en-US" sz="2400" b="1" dirty="0"/>
              <a:t>at run time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60874" y="3336068"/>
            <a:ext cx="2587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Maximum flexibility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b="1" dirty="0" smtClean="0">
                <a:solidFill>
                  <a:srgbClr val="002060"/>
                </a:solidFill>
              </a:rPr>
              <a:t>nd scalability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4000"/>
          </a:lnSpc>
          <a:spcBef>
            <a:spcPts val="1125"/>
          </a:spcBef>
          <a:spcAft>
            <a:spcPct val="0"/>
          </a:spcAft>
          <a:buClr>
            <a:srgbClr val="402000"/>
          </a:buClr>
          <a:buSzPct val="100000"/>
          <a:buFont typeface="Arial Narrow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4000"/>
          </a:lnSpc>
          <a:spcBef>
            <a:spcPts val="1125"/>
          </a:spcBef>
          <a:spcAft>
            <a:spcPct val="0"/>
          </a:spcAft>
          <a:buClr>
            <a:srgbClr val="402000"/>
          </a:buClr>
          <a:buSzPct val="100000"/>
          <a:buFont typeface="Arial Narrow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359</Words>
  <Application>Microsoft Macintosh PowerPoint</Application>
  <PresentationFormat>On-screen Show (16:9)</PresentationFormat>
  <Paragraphs>113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Narrow</vt:lpstr>
      <vt:lpstr>Calibri</vt:lpstr>
      <vt:lpstr>Calibri Light</vt:lpstr>
      <vt:lpstr>MS PGothic</vt:lpstr>
      <vt:lpstr>ＭＳ Ｐゴシック</vt:lpstr>
      <vt:lpstr>Arial</vt:lpstr>
      <vt:lpstr>Office Theme</vt:lpstr>
      <vt:lpstr>1_Office Theme</vt:lpstr>
      <vt:lpstr>PowerPoint Presentation</vt:lpstr>
      <vt:lpstr>Primary Designers &amp; Co-Authors</vt:lpstr>
      <vt:lpstr>Cryptography at Crossroads</vt:lpstr>
      <vt:lpstr>Solutions for the Transition Period</vt:lpstr>
      <vt:lpstr>Why RSA?</vt:lpstr>
      <vt:lpstr>Basic Operations of RSA</vt:lpstr>
      <vt:lpstr>Our Platform – Zynq-7000 &amp; ZedBoard</vt:lpstr>
      <vt:lpstr>Design Options</vt:lpstr>
      <vt:lpstr>Features of our Solution</vt:lpstr>
      <vt:lpstr>Speed-up vs. Software Based on RELIC</vt:lpstr>
      <vt:lpstr>Future Work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Gaj</dc:creator>
  <cp:lastModifiedBy>Kris Gaj</cp:lastModifiedBy>
  <cp:revision>46</cp:revision>
  <dcterms:created xsi:type="dcterms:W3CDTF">2016-08-31T22:41:00Z</dcterms:created>
  <dcterms:modified xsi:type="dcterms:W3CDTF">2016-09-01T06:47:13Z</dcterms:modified>
</cp:coreProperties>
</file>