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73" r:id="rId4"/>
    <p:sldId id="262" r:id="rId5"/>
    <p:sldId id="269" r:id="rId6"/>
    <p:sldId id="271" r:id="rId7"/>
    <p:sldId id="270" r:id="rId8"/>
    <p:sldId id="274"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20" autoAdjust="0"/>
    <p:restoredTop sz="70035" autoAdjust="0"/>
  </p:normalViewPr>
  <p:slideViewPr>
    <p:cSldViewPr snapToGrid="0">
      <p:cViewPr varScale="1">
        <p:scale>
          <a:sx n="53" d="100"/>
          <a:sy n="53" d="100"/>
        </p:scale>
        <p:origin x="121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KVS\IEEEtran-FPL\throughpu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ysClr val="windowText" lastClr="000000"/>
                </a:solidFill>
                <a:latin typeface="+mn-lt"/>
                <a:ea typeface="+mn-ea"/>
                <a:cs typeface="+mn-cs"/>
              </a:defRPr>
            </a:pPr>
            <a:r>
              <a:rPr lang="en-US" sz="1600">
                <a:solidFill>
                  <a:schemeClr val="tx1"/>
                </a:solidFill>
              </a:rPr>
              <a:t>The number of operation</a:t>
            </a:r>
            <a:r>
              <a:rPr lang="en-US" sz="1600" baseline="0">
                <a:solidFill>
                  <a:schemeClr val="tx1"/>
                </a:solidFill>
              </a:rPr>
              <a:t> </a:t>
            </a:r>
            <a:r>
              <a:rPr lang="en-US" sz="1600">
                <a:solidFill>
                  <a:schemeClr val="tx1"/>
                </a:solidFill>
              </a:rPr>
              <a:t>per clock</a:t>
            </a:r>
            <a:r>
              <a:rPr lang="en-US" sz="1600" baseline="0">
                <a:solidFill>
                  <a:schemeClr val="tx1"/>
                </a:solidFill>
              </a:rPr>
              <a:t> </a:t>
            </a:r>
            <a:r>
              <a:rPr lang="en-US" sz="1600">
                <a:solidFill>
                  <a:schemeClr val="tx1"/>
                </a:solidFill>
              </a:rPr>
              <a:t>cycle</a:t>
            </a: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ysClr val="windowText" lastClr="000000"/>
              </a:solidFill>
              <a:latin typeface="+mn-lt"/>
              <a:ea typeface="+mn-ea"/>
              <a:cs typeface="+mn-cs"/>
            </a:defRPr>
          </a:pPr>
          <a:endParaRPr lang="zh-CN"/>
        </a:p>
      </c:txPr>
    </c:title>
    <c:autoTitleDeleted val="0"/>
    <c:plotArea>
      <c:layout/>
      <c:barChart>
        <c:barDir val="col"/>
        <c:grouping val="clustered"/>
        <c:varyColors val="0"/>
        <c:ser>
          <c:idx val="0"/>
          <c:order val="0"/>
          <c:tx>
            <c:strRef>
              <c:f>Sheet1!$G$1</c:f>
              <c:strCache>
                <c:ptCount val="1"/>
                <c:pt idx="0">
                  <c:v>Insert</c:v>
                </c:pt>
              </c:strCache>
            </c:strRef>
          </c:tx>
          <c:spPr>
            <a:solidFill>
              <a:schemeClr val="accent1"/>
            </a:solidFill>
            <a:ln>
              <a:noFill/>
            </a:ln>
            <a:effectLst/>
          </c:spPr>
          <c:invertIfNegative val="0"/>
          <c:cat>
            <c:numRef>
              <c:f>Sheet1!$B$2:$B$10</c:f>
              <c:numCache>
                <c:formatCode>General</c:formatCode>
                <c:ptCount val="9"/>
                <c:pt idx="0">
                  <c:v>0.5</c:v>
                </c:pt>
                <c:pt idx="1">
                  <c:v>0.55000000000000004</c:v>
                </c:pt>
                <c:pt idx="2">
                  <c:v>0.6</c:v>
                </c:pt>
                <c:pt idx="3">
                  <c:v>0.65</c:v>
                </c:pt>
                <c:pt idx="4">
                  <c:v>0.7</c:v>
                </c:pt>
                <c:pt idx="5">
                  <c:v>0.75</c:v>
                </c:pt>
                <c:pt idx="6">
                  <c:v>0.8</c:v>
                </c:pt>
                <c:pt idx="7">
                  <c:v>0.85</c:v>
                </c:pt>
                <c:pt idx="8">
                  <c:v>0.9</c:v>
                </c:pt>
              </c:numCache>
            </c:numRef>
          </c:cat>
          <c:val>
            <c:numRef>
              <c:f>Sheet1!$G$2:$G$10</c:f>
              <c:numCache>
                <c:formatCode>General</c:formatCode>
                <c:ptCount val="9"/>
                <c:pt idx="0">
                  <c:v>0.99738235831253419</c:v>
                </c:pt>
                <c:pt idx="1">
                  <c:v>0.99379644053543614</c:v>
                </c:pt>
                <c:pt idx="2">
                  <c:v>0.98830019855731777</c:v>
                </c:pt>
                <c:pt idx="3">
                  <c:v>0.97759010430412285</c:v>
                </c:pt>
                <c:pt idx="4">
                  <c:v>0.9609845509295627</c:v>
                </c:pt>
                <c:pt idx="5">
                  <c:v>0.93424441424403415</c:v>
                </c:pt>
                <c:pt idx="6">
                  <c:v>0.89294435052849064</c:v>
                </c:pt>
                <c:pt idx="7">
                  <c:v>0.83493959651068672</c:v>
                </c:pt>
                <c:pt idx="8">
                  <c:v>0.73650627157903936</c:v>
                </c:pt>
              </c:numCache>
            </c:numRef>
          </c:val>
          <c:extLst xmlns:c16r2="http://schemas.microsoft.com/office/drawing/2015/06/chart">
            <c:ext xmlns:c16="http://schemas.microsoft.com/office/drawing/2014/chart" uri="{C3380CC4-5D6E-409C-BE32-E72D297353CC}">
              <c16:uniqueId val="{00000000-B723-4613-B316-6EC8814DF43F}"/>
            </c:ext>
          </c:extLst>
        </c:ser>
        <c:ser>
          <c:idx val="1"/>
          <c:order val="1"/>
          <c:tx>
            <c:strRef>
              <c:f>Sheet1!$J$1</c:f>
              <c:strCache>
                <c:ptCount val="1"/>
                <c:pt idx="0">
                  <c:v>Search</c:v>
                </c:pt>
              </c:strCache>
            </c:strRef>
          </c:tx>
          <c:spPr>
            <a:solidFill>
              <a:schemeClr val="accent2"/>
            </a:solidFill>
            <a:ln>
              <a:noFill/>
            </a:ln>
            <a:effectLst/>
          </c:spPr>
          <c:invertIfNegative val="0"/>
          <c:val>
            <c:numRef>
              <c:f>Sheet1!$J$2:$J$10</c:f>
              <c:numCache>
                <c:formatCode>General</c:formatCode>
                <c:ptCount val="9"/>
                <c:pt idx="0">
                  <c:v>1</c:v>
                </c:pt>
                <c:pt idx="1">
                  <c:v>1</c:v>
                </c:pt>
                <c:pt idx="2">
                  <c:v>1</c:v>
                </c:pt>
                <c:pt idx="3">
                  <c:v>1</c:v>
                </c:pt>
                <c:pt idx="4">
                  <c:v>1</c:v>
                </c:pt>
                <c:pt idx="5">
                  <c:v>1</c:v>
                </c:pt>
                <c:pt idx="6">
                  <c:v>1</c:v>
                </c:pt>
                <c:pt idx="7">
                  <c:v>1</c:v>
                </c:pt>
                <c:pt idx="8">
                  <c:v>1</c:v>
                </c:pt>
              </c:numCache>
            </c:numRef>
          </c:val>
        </c:ser>
        <c:dLbls>
          <c:showLegendKey val="0"/>
          <c:showVal val="0"/>
          <c:showCatName val="0"/>
          <c:showSerName val="0"/>
          <c:showPercent val="0"/>
          <c:showBubbleSize val="0"/>
        </c:dLbls>
        <c:gapWidth val="219"/>
        <c:overlap val="-27"/>
        <c:axId val="992707248"/>
        <c:axId val="992706704"/>
      </c:barChart>
      <c:catAx>
        <c:axId val="992707248"/>
        <c:scaling>
          <c:orientation val="minMax"/>
        </c:scaling>
        <c:delete val="0"/>
        <c:axPos val="b"/>
        <c:title>
          <c:tx>
            <c:rich>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r>
                  <a:rPr lang="en-US" sz="1600"/>
                  <a:t>Load factor of the Key-value store</a:t>
                </a:r>
              </a:p>
            </c:rich>
          </c:tx>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zh-CN"/>
          </a:p>
        </c:txPr>
        <c:crossAx val="992706704"/>
        <c:crosses val="autoZero"/>
        <c:auto val="1"/>
        <c:lblAlgn val="ctr"/>
        <c:lblOffset val="100"/>
        <c:noMultiLvlLbl val="0"/>
      </c:catAx>
      <c:valAx>
        <c:axId val="992706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zh-CN"/>
          </a:p>
        </c:txPr>
        <c:crossAx val="99270724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zh-CN"/>
        </a:p>
      </c:txPr>
    </c:legend>
    <c:plotVisOnly val="1"/>
    <c:dispBlanksAs val="gap"/>
    <c:showDLblsOverMax val="0"/>
  </c:chart>
  <c:spPr>
    <a:noFill/>
    <a:ln>
      <a:noFill/>
    </a:ln>
    <a:effectLst/>
  </c:spPr>
  <c:txPr>
    <a:bodyPr/>
    <a:lstStyle/>
    <a:p>
      <a:pPr>
        <a:defRPr baseline="0">
          <a:solidFill>
            <a:sysClr val="windowText" lastClr="000000"/>
          </a:solidFill>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525265-D6FF-4374-9032-8214CC0FFBB8}" type="datetimeFigureOut">
              <a:rPr lang="en-US" smtClean="0"/>
              <a:t>8/31/2016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D1BAA0-049D-4A9A-A863-3DEE1D91A074}" type="slidenum">
              <a:rPr lang="en-US" smtClean="0"/>
              <a:t>‹#›</a:t>
            </a:fld>
            <a:endParaRPr lang="en-US"/>
          </a:p>
        </p:txBody>
      </p:sp>
    </p:spTree>
    <p:extLst>
      <p:ext uri="{BB962C8B-B14F-4D97-AF65-F5344CB8AC3E}">
        <p14:creationId xmlns:p14="http://schemas.microsoft.com/office/powerpoint/2010/main" val="44705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HI,</a:t>
            </a:r>
            <a:r>
              <a:rPr lang="en-US" altLang="zh-CN" baseline="0" dirty="0" smtClean="0"/>
              <a:t> My name is liang wei , from </a:t>
            </a:r>
            <a:r>
              <a:rPr lang="en-US" altLang="zh-CN" baseline="0" dirty="0" err="1" smtClean="0"/>
              <a:t>Fudan</a:t>
            </a:r>
            <a:r>
              <a:rPr lang="en-US" altLang="zh-CN" baseline="0" dirty="0" smtClean="0"/>
              <a:t> University, China</a:t>
            </a:r>
            <a:endParaRPr lang="en-US" altLang="zh-CN" baseline="0" dirty="0"/>
          </a:p>
          <a:p>
            <a:r>
              <a:rPr lang="en-US" altLang="zh-CN" baseline="0" dirty="0" smtClean="0"/>
              <a:t>My topic is memory efficient and high performance key-value store on FPGA using Cuckoo hashing</a:t>
            </a:r>
          </a:p>
        </p:txBody>
      </p:sp>
      <p:sp>
        <p:nvSpPr>
          <p:cNvPr id="4" name="灯片编号占位符 3"/>
          <p:cNvSpPr>
            <a:spLocks noGrp="1"/>
          </p:cNvSpPr>
          <p:nvPr>
            <p:ph type="sldNum" sz="quarter" idx="10"/>
          </p:nvPr>
        </p:nvSpPr>
        <p:spPr/>
        <p:txBody>
          <a:bodyPr/>
          <a:lstStyle/>
          <a:p>
            <a:fld id="{1DD1BAA0-049D-4A9A-A863-3DEE1D91A074}" type="slidenum">
              <a:rPr lang="en-US" smtClean="0"/>
              <a:t>1</a:t>
            </a:fld>
            <a:endParaRPr lang="en-US"/>
          </a:p>
        </p:txBody>
      </p:sp>
    </p:spTree>
    <p:extLst>
      <p:ext uri="{BB962C8B-B14F-4D97-AF65-F5344CB8AC3E}">
        <p14:creationId xmlns:p14="http://schemas.microsoft.com/office/powerpoint/2010/main" val="404628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smtClean="0"/>
              <a:t>Key value store are designed to manage Key value pair. It like the map structure in c plus </a:t>
            </a:r>
            <a:r>
              <a:rPr lang="en-US" altLang="zh-CN" baseline="0" dirty="0" err="1" smtClean="0"/>
              <a:t>plus</a:t>
            </a:r>
            <a:r>
              <a:rPr lang="en-US" altLang="zh-CN" baseline="0" dirty="0" smtClean="0"/>
              <a:t>.</a:t>
            </a:r>
          </a:p>
          <a:p>
            <a:r>
              <a:rPr lang="en-US" altLang="zh-CN" baseline="0" dirty="0" smtClean="0"/>
              <a:t>We can insert a key value pair, then search or delete with only the key.</a:t>
            </a:r>
          </a:p>
          <a:p>
            <a:r>
              <a:rPr lang="en-US" altLang="zh-CN" baseline="0" dirty="0" smtClean="0"/>
              <a:t>The general method to implement key value store is hash table.</a:t>
            </a:r>
          </a:p>
          <a:p>
            <a:endParaRPr lang="en-US" altLang="zh-CN" baseline="0" dirty="0" smtClean="0"/>
          </a:p>
        </p:txBody>
      </p:sp>
      <p:sp>
        <p:nvSpPr>
          <p:cNvPr id="4" name="灯片编号占位符 3"/>
          <p:cNvSpPr>
            <a:spLocks noGrp="1"/>
          </p:cNvSpPr>
          <p:nvPr>
            <p:ph type="sldNum" sz="quarter" idx="10"/>
          </p:nvPr>
        </p:nvSpPr>
        <p:spPr/>
        <p:txBody>
          <a:bodyPr/>
          <a:lstStyle/>
          <a:p>
            <a:fld id="{1DD1BAA0-049D-4A9A-A863-3DEE1D91A074}" type="slidenum">
              <a:rPr lang="en-US" smtClean="0"/>
              <a:t>2</a:t>
            </a:fld>
            <a:endParaRPr lang="en-US"/>
          </a:p>
        </p:txBody>
      </p:sp>
    </p:spTree>
    <p:extLst>
      <p:ext uri="{BB962C8B-B14F-4D97-AF65-F5344CB8AC3E}">
        <p14:creationId xmlns:p14="http://schemas.microsoft.com/office/powerpoint/2010/main" val="4088471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a:t>
            </a:r>
            <a:r>
              <a:rPr lang="en-US" altLang="zh-CN" baseline="0" dirty="0" smtClean="0"/>
              <a:t> a hash table, an array with k buckets is used to store KVPs,.</a:t>
            </a:r>
          </a:p>
          <a:p>
            <a:r>
              <a:rPr lang="en-US" altLang="zh-CN" baseline="0" dirty="0" smtClean="0"/>
              <a:t>the address of each KVP is calculate by the hash function.</a:t>
            </a:r>
          </a:p>
          <a:p>
            <a:r>
              <a:rPr lang="en-US" altLang="zh-CN" baseline="0" dirty="0" smtClean="0"/>
              <a:t>But when multiple keys generate the same hash value,  this will cause hash collision.</a:t>
            </a:r>
          </a:p>
          <a:p>
            <a:r>
              <a:rPr lang="en-US" altLang="zh-CN" baseline="0" dirty="0" smtClean="0"/>
              <a:t>The solution in software is linked list. </a:t>
            </a:r>
          </a:p>
          <a:p>
            <a:r>
              <a:rPr lang="en-US" altLang="zh-CN" baseline="0" dirty="0" smtClean="0"/>
              <a:t>For FPGA implementation, we look at the cuckoo hashing.</a:t>
            </a:r>
          </a:p>
          <a:p>
            <a:endParaRPr lang="en-US" altLang="zh-CN" baseline="0" dirty="0" smtClean="0"/>
          </a:p>
          <a:p>
            <a:endParaRPr lang="en-US" altLang="zh-CN" baseline="0" dirty="0"/>
          </a:p>
        </p:txBody>
      </p:sp>
      <p:sp>
        <p:nvSpPr>
          <p:cNvPr id="4" name="灯片编号占位符 3"/>
          <p:cNvSpPr>
            <a:spLocks noGrp="1"/>
          </p:cNvSpPr>
          <p:nvPr>
            <p:ph type="sldNum" sz="quarter" idx="10"/>
          </p:nvPr>
        </p:nvSpPr>
        <p:spPr/>
        <p:txBody>
          <a:bodyPr/>
          <a:lstStyle/>
          <a:p>
            <a:fld id="{1DD1BAA0-049D-4A9A-A863-3DEE1D91A074}" type="slidenum">
              <a:rPr lang="en-US" smtClean="0"/>
              <a:t>3</a:t>
            </a:fld>
            <a:endParaRPr lang="en-US"/>
          </a:p>
        </p:txBody>
      </p:sp>
    </p:spTree>
    <p:extLst>
      <p:ext uri="{BB962C8B-B14F-4D97-AF65-F5344CB8AC3E}">
        <p14:creationId xmlns:p14="http://schemas.microsoft.com/office/powerpoint/2010/main" val="171133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To</a:t>
            </a:r>
            <a:r>
              <a:rPr lang="en-US" altLang="zh-CN" baseline="0" dirty="0" smtClean="0"/>
              <a:t> implement KVS on FPGA, we look at the Cuckoo hashing.</a:t>
            </a:r>
          </a:p>
          <a:p>
            <a:r>
              <a:rPr lang="en-US" altLang="zh-CN" baseline="0" dirty="0" smtClean="0"/>
              <a:t>In cuckoo hashing, d hash functions are used for each KVP.</a:t>
            </a:r>
          </a:p>
          <a:p>
            <a:r>
              <a:rPr lang="en-US" altLang="zh-CN" baseline="0" dirty="0" smtClean="0"/>
              <a:t>So  each KVP has d buckets, but is should be stored in one of them,</a:t>
            </a:r>
          </a:p>
          <a:p>
            <a:r>
              <a:rPr lang="en-US" altLang="zh-CN" baseline="0" dirty="0" smtClean="0"/>
              <a:t>This will provide constant search time of </a:t>
            </a:r>
            <a:r>
              <a:rPr lang="en-US" altLang="zh-CN" baseline="0" dirty="0" err="1" smtClean="0"/>
              <a:t>fpga</a:t>
            </a:r>
            <a:r>
              <a:rPr lang="en-US" altLang="zh-CN" baseline="0" dirty="0" smtClean="0"/>
              <a:t> implementation, because we can easily compute d  hash function concurrently.</a:t>
            </a:r>
          </a:p>
          <a:p>
            <a:r>
              <a:rPr lang="en-US" altLang="zh-CN" baseline="0" dirty="0" smtClean="0"/>
              <a:t>However, the insert scheme is complex. </a:t>
            </a:r>
          </a:p>
          <a:p>
            <a:r>
              <a:rPr lang="en-US" altLang="zh-CN" baseline="0" dirty="0" smtClean="0"/>
              <a:t>If there is empty one in </a:t>
            </a:r>
            <a:r>
              <a:rPr lang="en-US" altLang="zh-CN" baseline="0" dirty="0" err="1" smtClean="0"/>
              <a:t>thess</a:t>
            </a:r>
            <a:r>
              <a:rPr lang="en-US" altLang="zh-CN" baseline="0" dirty="0" smtClean="0"/>
              <a:t> d buckets, we just insert it.</a:t>
            </a:r>
          </a:p>
          <a:p>
            <a:r>
              <a:rPr lang="en-US" altLang="zh-CN" baseline="0" dirty="0" smtClean="0"/>
              <a:t>If there is no empty one for the input KVP, we have to select a old KVP and take its </a:t>
            </a:r>
            <a:r>
              <a:rPr lang="en-US" altLang="zh-CN" baseline="0" dirty="0" err="1" smtClean="0"/>
              <a:t>bucktes</a:t>
            </a:r>
            <a:r>
              <a:rPr lang="en-US" altLang="zh-CN" baseline="0" dirty="0" smtClean="0"/>
              <a:t>..</a:t>
            </a:r>
          </a:p>
          <a:p>
            <a:r>
              <a:rPr lang="en-US" altLang="zh-CN" baseline="0" dirty="0" smtClean="0"/>
              <a:t>Then we have to reinsert the kicked KVP. </a:t>
            </a:r>
          </a:p>
          <a:p>
            <a:r>
              <a:rPr lang="en-US" altLang="zh-CN" baseline="0" dirty="0" smtClean="0"/>
              <a:t>This number of this kick and reinsert loop is dependent on the load factor of hash table.</a:t>
            </a:r>
            <a:endParaRPr lang="zh-CN" altLang="en-US" dirty="0"/>
          </a:p>
        </p:txBody>
      </p:sp>
      <p:sp>
        <p:nvSpPr>
          <p:cNvPr id="4" name="灯片编号占位符 3"/>
          <p:cNvSpPr>
            <a:spLocks noGrp="1"/>
          </p:cNvSpPr>
          <p:nvPr>
            <p:ph type="sldNum" sz="quarter" idx="10"/>
          </p:nvPr>
        </p:nvSpPr>
        <p:spPr/>
        <p:txBody>
          <a:bodyPr/>
          <a:lstStyle/>
          <a:p>
            <a:fld id="{1DD1BAA0-049D-4A9A-A863-3DEE1D91A074}" type="slidenum">
              <a:rPr lang="en-US" smtClean="0"/>
              <a:t>4</a:t>
            </a:fld>
            <a:endParaRPr lang="en-US"/>
          </a:p>
        </p:txBody>
      </p:sp>
    </p:spTree>
    <p:extLst>
      <p:ext uri="{BB962C8B-B14F-4D97-AF65-F5344CB8AC3E}">
        <p14:creationId xmlns:p14="http://schemas.microsoft.com/office/powerpoint/2010/main" val="1923676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first change is</a:t>
            </a:r>
            <a:r>
              <a:rPr lang="en-US" altLang="zh-CN" baseline="0" dirty="0" smtClean="0"/>
              <a:t> the decouple storage is applied into the Cuckoo hashing;</a:t>
            </a:r>
          </a:p>
          <a:p>
            <a:r>
              <a:rPr lang="en-US" altLang="zh-CN" dirty="0" smtClean="0"/>
              <a:t>In</a:t>
            </a:r>
            <a:r>
              <a:rPr lang="en-US" altLang="zh-CN" baseline="0" dirty="0" smtClean="0"/>
              <a:t> the direct Storage, keys and values are stored in the same bucket.</a:t>
            </a:r>
          </a:p>
          <a:p>
            <a:r>
              <a:rPr lang="en-US" altLang="zh-CN" baseline="0" dirty="0" smtClean="0"/>
              <a:t>In most applications,  the value size is much larger than the key size. So this waste a lot of memory allocated for the value. </a:t>
            </a:r>
          </a:p>
          <a:p>
            <a:r>
              <a:rPr lang="en-US" altLang="zh-CN" baseline="0" dirty="0" smtClean="0"/>
              <a:t>Based on this observation, the decoupled storage is applied to Cuckoo hashing for high memory utilization.</a:t>
            </a:r>
          </a:p>
          <a:p>
            <a:r>
              <a:rPr lang="en-US" altLang="zh-CN" baseline="0" dirty="0" smtClean="0"/>
              <a:t>In the decoupled storage, keys and value addresses are stored in key arrays</a:t>
            </a:r>
          </a:p>
          <a:p>
            <a:r>
              <a:rPr lang="en-US" altLang="zh-CN" baseline="0" dirty="0" smtClean="0"/>
              <a:t>and values are stored in value array.  This design can save a lot of memory for the long value application.</a:t>
            </a:r>
          </a:p>
          <a:p>
            <a:r>
              <a:rPr lang="en-US" altLang="zh-CN" baseline="0" dirty="0" smtClean="0"/>
              <a:t>Besides, in the decouple storage, only the key and the value address need to be kicked and reinserted. This can reduce memory bandwidth required.</a:t>
            </a:r>
          </a:p>
          <a:p>
            <a:r>
              <a:rPr lang="en-US" altLang="zh-CN" baseline="0" dirty="0" smtClean="0"/>
              <a:t>On the other hand, if the value array is implemented using DRAM memory, the decoupled storage only needs to access DRAM memory once for each operation, the latency will be much lower than the simple direct storage.</a:t>
            </a:r>
            <a:endParaRPr lang="zh-CN" altLang="en-US" dirty="0"/>
          </a:p>
        </p:txBody>
      </p:sp>
      <p:sp>
        <p:nvSpPr>
          <p:cNvPr id="4" name="灯片编号占位符 3"/>
          <p:cNvSpPr>
            <a:spLocks noGrp="1"/>
          </p:cNvSpPr>
          <p:nvPr>
            <p:ph type="sldNum" sz="quarter" idx="10"/>
          </p:nvPr>
        </p:nvSpPr>
        <p:spPr/>
        <p:txBody>
          <a:bodyPr/>
          <a:lstStyle/>
          <a:p>
            <a:fld id="{1DD1BAA0-049D-4A9A-A863-3DEE1D91A074}" type="slidenum">
              <a:rPr lang="en-US" smtClean="0"/>
              <a:t>5</a:t>
            </a:fld>
            <a:endParaRPr lang="en-US"/>
          </a:p>
        </p:txBody>
      </p:sp>
    </p:spTree>
    <p:extLst>
      <p:ext uri="{BB962C8B-B14F-4D97-AF65-F5344CB8AC3E}">
        <p14:creationId xmlns:p14="http://schemas.microsoft.com/office/powerpoint/2010/main" val="153030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After</a:t>
            </a:r>
            <a:r>
              <a:rPr lang="en-US" altLang="zh-CN" baseline="0" dirty="0" smtClean="0"/>
              <a:t> the decoupled storage, the data path of each operations can be show as this picture  It can be divided into three phase, first is hashing , then read key array, the last phase is different in three operations. </a:t>
            </a:r>
          </a:p>
          <a:p>
            <a:r>
              <a:rPr lang="en-US" altLang="zh-CN" baseline="0" dirty="0" smtClean="0"/>
              <a:t>The data path of search can be easily mapped to a pipeline structure.</a:t>
            </a:r>
          </a:p>
          <a:p>
            <a:r>
              <a:rPr lang="en-US" altLang="zh-CN" baseline="0" dirty="0" smtClean="0"/>
              <a:t>But the path of insert operation has a feedback cycle. And this kicking cycle is undetermined. The KVS has to stall during all the kicking cycle.</a:t>
            </a:r>
          </a:p>
          <a:p>
            <a:r>
              <a:rPr lang="en-US" altLang="zh-CN" baseline="0" dirty="0" smtClean="0"/>
              <a:t>We divided the insert path to a simple insert and reinsert</a:t>
            </a:r>
          </a:p>
          <a:p>
            <a:r>
              <a:rPr lang="en-US" altLang="zh-CN" baseline="0" dirty="0" smtClean="0"/>
              <a:t>So we take every operation as a </a:t>
            </a:r>
            <a:r>
              <a:rPr lang="en-US" altLang="zh-CN" baseline="0" dirty="0" smtClean="0"/>
              <a:t>simple data </a:t>
            </a:r>
            <a:r>
              <a:rPr lang="en-US" altLang="zh-CN" baseline="0" dirty="0" smtClean="0"/>
              <a:t>path .</a:t>
            </a:r>
          </a:p>
          <a:p>
            <a:r>
              <a:rPr lang="en-US" altLang="zh-CN" baseline="0" dirty="0" smtClean="0"/>
              <a:t>And can be mapped into a pipeline structure.</a:t>
            </a:r>
          </a:p>
          <a:p>
            <a:endParaRPr lang="en-US" altLang="zh-CN" baseline="0" dirty="0" smtClean="0"/>
          </a:p>
        </p:txBody>
      </p:sp>
      <p:sp>
        <p:nvSpPr>
          <p:cNvPr id="4" name="灯片编号占位符 3"/>
          <p:cNvSpPr>
            <a:spLocks noGrp="1"/>
          </p:cNvSpPr>
          <p:nvPr>
            <p:ph type="sldNum" sz="quarter" idx="10"/>
          </p:nvPr>
        </p:nvSpPr>
        <p:spPr/>
        <p:txBody>
          <a:bodyPr/>
          <a:lstStyle/>
          <a:p>
            <a:fld id="{1DD1BAA0-049D-4A9A-A863-3DEE1D91A074}" type="slidenum">
              <a:rPr lang="en-US" smtClean="0"/>
              <a:t>6</a:t>
            </a:fld>
            <a:endParaRPr lang="en-US"/>
          </a:p>
        </p:txBody>
      </p:sp>
    </p:spTree>
    <p:extLst>
      <p:ext uri="{BB962C8B-B14F-4D97-AF65-F5344CB8AC3E}">
        <p14:creationId xmlns:p14="http://schemas.microsoft.com/office/powerpoint/2010/main" val="3365819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baseline="0" dirty="0" smtClean="0"/>
          </a:p>
          <a:p>
            <a:r>
              <a:rPr lang="en-US" altLang="zh-CN" baseline="0" dirty="0" smtClean="0"/>
              <a:t>The input is the key value pair with the operation code, if there is no key kicked out from the execute module, </a:t>
            </a:r>
          </a:p>
          <a:p>
            <a:endParaRPr lang="zh-CN" altLang="en-US" dirty="0"/>
          </a:p>
        </p:txBody>
      </p:sp>
      <p:sp>
        <p:nvSpPr>
          <p:cNvPr id="4" name="灯片编号占位符 3"/>
          <p:cNvSpPr>
            <a:spLocks noGrp="1"/>
          </p:cNvSpPr>
          <p:nvPr>
            <p:ph type="sldNum" sz="quarter" idx="10"/>
          </p:nvPr>
        </p:nvSpPr>
        <p:spPr/>
        <p:txBody>
          <a:bodyPr/>
          <a:lstStyle/>
          <a:p>
            <a:fld id="{1DD1BAA0-049D-4A9A-A863-3DEE1D91A074}" type="slidenum">
              <a:rPr lang="en-US" smtClean="0"/>
              <a:t>7</a:t>
            </a:fld>
            <a:endParaRPr lang="en-US"/>
          </a:p>
        </p:txBody>
      </p:sp>
    </p:spTree>
    <p:extLst>
      <p:ext uri="{BB962C8B-B14F-4D97-AF65-F5344CB8AC3E}">
        <p14:creationId xmlns:p14="http://schemas.microsoft.com/office/powerpoint/2010/main" val="468736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smtClean="0"/>
              <a:t>Here is the evaluation result.</a:t>
            </a:r>
          </a:p>
          <a:p>
            <a:r>
              <a:rPr lang="en-US" altLang="zh-CN" baseline="0" dirty="0" smtClean="0"/>
              <a:t>The x-axis is the load factor of the KVS,</a:t>
            </a:r>
          </a:p>
          <a:p>
            <a:r>
              <a:rPr lang="en-US" altLang="zh-CN" baseline="0" dirty="0" smtClean="0"/>
              <a:t>The y-axis is the throughput measured by the number of operation per clock cycle.</a:t>
            </a:r>
          </a:p>
          <a:p>
            <a:r>
              <a:rPr lang="en-US" altLang="zh-CN" baseline="0" dirty="0" smtClean="0"/>
              <a:t>When the load factor is 0.7, the throughput is one request per clock cycle.</a:t>
            </a:r>
          </a:p>
          <a:p>
            <a:r>
              <a:rPr lang="en-US" altLang="zh-CN" baseline="0" dirty="0" smtClean="0"/>
              <a:t>The throughput decreases with the load factor increasing.</a:t>
            </a:r>
          </a:p>
          <a:p>
            <a:r>
              <a:rPr lang="en-US" altLang="zh-CN" baseline="0" dirty="0" smtClean="0"/>
              <a:t>When the load factor is 0.9, it can still achieve 0.7 </a:t>
            </a:r>
            <a:r>
              <a:rPr lang="en-US" altLang="zh-CN" baseline="0" dirty="0" err="1" smtClean="0"/>
              <a:t>questat</a:t>
            </a:r>
            <a:r>
              <a:rPr lang="en-US" altLang="zh-CN" baseline="0" dirty="0" smtClean="0"/>
              <a:t> per</a:t>
            </a:r>
          </a:p>
        </p:txBody>
      </p:sp>
      <p:sp>
        <p:nvSpPr>
          <p:cNvPr id="4" name="灯片编号占位符 3"/>
          <p:cNvSpPr>
            <a:spLocks noGrp="1"/>
          </p:cNvSpPr>
          <p:nvPr>
            <p:ph type="sldNum" sz="quarter" idx="10"/>
          </p:nvPr>
        </p:nvSpPr>
        <p:spPr/>
        <p:txBody>
          <a:bodyPr/>
          <a:lstStyle/>
          <a:p>
            <a:fld id="{1DD1BAA0-049D-4A9A-A863-3DEE1D91A074}" type="slidenum">
              <a:rPr lang="en-US" smtClean="0"/>
              <a:t>8</a:t>
            </a:fld>
            <a:endParaRPr lang="en-US"/>
          </a:p>
        </p:txBody>
      </p:sp>
    </p:spTree>
    <p:extLst>
      <p:ext uri="{BB962C8B-B14F-4D97-AF65-F5344CB8AC3E}">
        <p14:creationId xmlns:p14="http://schemas.microsoft.com/office/powerpoint/2010/main" val="3541346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DB18DA0E-1085-4D03-9917-4B973C064476}" type="datetime1">
              <a:rPr lang="en-US" smtClean="0"/>
              <a:t>8/31/2016</a:t>
            </a:fld>
            <a:endParaRPr lang="en-US"/>
          </a:p>
        </p:txBody>
      </p:sp>
      <p:sp>
        <p:nvSpPr>
          <p:cNvPr id="5" name="Footer Placeholder 4"/>
          <p:cNvSpPr>
            <a:spLocks noGrp="1"/>
          </p:cNvSpPr>
          <p:nvPr>
            <p:ph type="ftr" sz="quarter" idx="11"/>
          </p:nvPr>
        </p:nvSpPr>
        <p:spPr/>
        <p:txBody>
          <a:bodyPr/>
          <a:lstStyle/>
          <a:p>
            <a:r>
              <a:rPr lang="en-US" altLang="zh-CN" smtClean="0"/>
              <a:t>FPGA</a:t>
            </a:r>
            <a:r>
              <a:rPr lang="zh-CN" altLang="en-US" smtClean="0"/>
              <a:t>上的键值存储系统设计</a:t>
            </a:r>
            <a:endParaRPr lang="en-US"/>
          </a:p>
        </p:txBody>
      </p:sp>
      <p:sp>
        <p:nvSpPr>
          <p:cNvPr id="6" name="Slide Number Placeholder 5"/>
          <p:cNvSpPr>
            <a:spLocks noGrp="1"/>
          </p:cNvSpPr>
          <p:nvPr>
            <p:ph type="sldNum" sz="quarter" idx="12"/>
          </p:nvPr>
        </p:nvSpPr>
        <p:spPr/>
        <p:txBody>
          <a:bodyPr/>
          <a:lstStyle/>
          <a:p>
            <a:fld id="{7A0C3AA2-A2C9-4FF5-8746-22D831C1CE72}" type="slidenum">
              <a:rPr lang="en-US" smtClean="0"/>
              <a:t>‹#›</a:t>
            </a:fld>
            <a:endParaRPr lang="en-US"/>
          </a:p>
        </p:txBody>
      </p:sp>
    </p:spTree>
    <p:extLst>
      <p:ext uri="{BB962C8B-B14F-4D97-AF65-F5344CB8AC3E}">
        <p14:creationId xmlns:p14="http://schemas.microsoft.com/office/powerpoint/2010/main" val="2816426202"/>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B18DA0E-1085-4D03-9917-4B973C064476}" type="datetime1">
              <a:rPr lang="en-US" smtClean="0"/>
              <a:t>8/31/2016</a:t>
            </a:fld>
            <a:endParaRPr lang="en-US"/>
          </a:p>
        </p:txBody>
      </p:sp>
      <p:sp>
        <p:nvSpPr>
          <p:cNvPr id="5" name="Footer Placeholder 4"/>
          <p:cNvSpPr>
            <a:spLocks noGrp="1"/>
          </p:cNvSpPr>
          <p:nvPr>
            <p:ph type="ftr" sz="quarter" idx="11"/>
          </p:nvPr>
        </p:nvSpPr>
        <p:spPr/>
        <p:txBody>
          <a:bodyPr/>
          <a:lstStyle/>
          <a:p>
            <a:r>
              <a:rPr lang="en-US" altLang="zh-CN" smtClean="0"/>
              <a:t>FPGA</a:t>
            </a:r>
            <a:r>
              <a:rPr lang="zh-CN" altLang="en-US" smtClean="0"/>
              <a:t>上的键值存储系统设计</a:t>
            </a:r>
            <a:endParaRPr lang="en-US"/>
          </a:p>
        </p:txBody>
      </p:sp>
      <p:sp>
        <p:nvSpPr>
          <p:cNvPr id="6" name="Slide Number Placeholder 5"/>
          <p:cNvSpPr>
            <a:spLocks noGrp="1"/>
          </p:cNvSpPr>
          <p:nvPr>
            <p:ph type="sldNum" sz="quarter" idx="12"/>
          </p:nvPr>
        </p:nvSpPr>
        <p:spPr/>
        <p:txBody>
          <a:bodyPr/>
          <a:lstStyle/>
          <a:p>
            <a:fld id="{7A0C3AA2-A2C9-4FF5-8746-22D831C1CE72}" type="slidenum">
              <a:rPr lang="en-US" smtClean="0"/>
              <a:t>‹#›</a:t>
            </a:fld>
            <a:endParaRPr lang="en-US"/>
          </a:p>
        </p:txBody>
      </p:sp>
    </p:spTree>
    <p:extLst>
      <p:ext uri="{BB962C8B-B14F-4D97-AF65-F5344CB8AC3E}">
        <p14:creationId xmlns:p14="http://schemas.microsoft.com/office/powerpoint/2010/main" val="1587537689"/>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B18DA0E-1085-4D03-9917-4B973C064476}" type="datetime1">
              <a:rPr lang="en-US" smtClean="0"/>
              <a:t>8/31/2016</a:t>
            </a:fld>
            <a:endParaRPr lang="en-US"/>
          </a:p>
        </p:txBody>
      </p:sp>
      <p:sp>
        <p:nvSpPr>
          <p:cNvPr id="5" name="Footer Placeholder 4"/>
          <p:cNvSpPr>
            <a:spLocks noGrp="1"/>
          </p:cNvSpPr>
          <p:nvPr>
            <p:ph type="ftr" sz="quarter" idx="11"/>
          </p:nvPr>
        </p:nvSpPr>
        <p:spPr/>
        <p:txBody>
          <a:bodyPr/>
          <a:lstStyle/>
          <a:p>
            <a:r>
              <a:rPr lang="en-US" altLang="zh-CN" smtClean="0"/>
              <a:t>FPGA</a:t>
            </a:r>
            <a:r>
              <a:rPr lang="zh-CN" altLang="en-US" smtClean="0"/>
              <a:t>上的键值存储系统设计</a:t>
            </a:r>
            <a:endParaRPr lang="en-US"/>
          </a:p>
        </p:txBody>
      </p:sp>
      <p:sp>
        <p:nvSpPr>
          <p:cNvPr id="6" name="Slide Number Placeholder 5"/>
          <p:cNvSpPr>
            <a:spLocks noGrp="1"/>
          </p:cNvSpPr>
          <p:nvPr>
            <p:ph type="sldNum" sz="quarter" idx="12"/>
          </p:nvPr>
        </p:nvSpPr>
        <p:spPr/>
        <p:txBody>
          <a:bodyPr/>
          <a:lstStyle/>
          <a:p>
            <a:fld id="{7A0C3AA2-A2C9-4FF5-8746-22D831C1CE72}" type="slidenum">
              <a:rPr lang="en-US" smtClean="0"/>
              <a:t>‹#›</a:t>
            </a:fld>
            <a:endParaRPr lang="en-US"/>
          </a:p>
        </p:txBody>
      </p:sp>
    </p:spTree>
    <p:extLst>
      <p:ext uri="{BB962C8B-B14F-4D97-AF65-F5344CB8AC3E}">
        <p14:creationId xmlns:p14="http://schemas.microsoft.com/office/powerpoint/2010/main" val="4181692780"/>
      </p:ext>
    </p:extLst>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B18DA0E-1085-4D03-9917-4B973C064476}" type="datetime1">
              <a:rPr lang="en-US" smtClean="0"/>
              <a:t>8/31/2016</a:t>
            </a:fld>
            <a:endParaRPr lang="en-US"/>
          </a:p>
        </p:txBody>
      </p:sp>
      <p:sp>
        <p:nvSpPr>
          <p:cNvPr id="5" name="Footer Placeholder 4"/>
          <p:cNvSpPr>
            <a:spLocks noGrp="1"/>
          </p:cNvSpPr>
          <p:nvPr>
            <p:ph type="ftr" sz="quarter" idx="11"/>
          </p:nvPr>
        </p:nvSpPr>
        <p:spPr/>
        <p:txBody>
          <a:bodyPr/>
          <a:lstStyle/>
          <a:p>
            <a:r>
              <a:rPr lang="en-US" altLang="zh-CN" smtClean="0"/>
              <a:t>FPGA</a:t>
            </a:r>
            <a:r>
              <a:rPr lang="zh-CN" altLang="en-US" smtClean="0"/>
              <a:t>上的键值存储系统设计</a:t>
            </a:r>
            <a:endParaRPr lang="en-US"/>
          </a:p>
        </p:txBody>
      </p:sp>
      <p:sp>
        <p:nvSpPr>
          <p:cNvPr id="6" name="Slide Number Placeholder 5"/>
          <p:cNvSpPr>
            <a:spLocks noGrp="1"/>
          </p:cNvSpPr>
          <p:nvPr>
            <p:ph type="sldNum" sz="quarter" idx="12"/>
          </p:nvPr>
        </p:nvSpPr>
        <p:spPr/>
        <p:txBody>
          <a:bodyPr/>
          <a:lstStyle/>
          <a:p>
            <a:fld id="{7A0C3AA2-A2C9-4FF5-8746-22D831C1CE72}" type="slidenum">
              <a:rPr lang="en-US" smtClean="0"/>
              <a:t>‹#›</a:t>
            </a:fld>
            <a:endParaRPr lang="en-US"/>
          </a:p>
        </p:txBody>
      </p:sp>
    </p:spTree>
    <p:extLst>
      <p:ext uri="{BB962C8B-B14F-4D97-AF65-F5344CB8AC3E}">
        <p14:creationId xmlns:p14="http://schemas.microsoft.com/office/powerpoint/2010/main" val="4285447545"/>
      </p:ext>
    </p:extLst>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DB18DA0E-1085-4D03-9917-4B973C064476}" type="datetime1">
              <a:rPr lang="en-US" smtClean="0"/>
              <a:t>8/31/2016</a:t>
            </a:fld>
            <a:endParaRPr lang="en-US"/>
          </a:p>
        </p:txBody>
      </p:sp>
      <p:sp>
        <p:nvSpPr>
          <p:cNvPr id="5" name="Footer Placeholder 4"/>
          <p:cNvSpPr>
            <a:spLocks noGrp="1"/>
          </p:cNvSpPr>
          <p:nvPr>
            <p:ph type="ftr" sz="quarter" idx="11"/>
          </p:nvPr>
        </p:nvSpPr>
        <p:spPr/>
        <p:txBody>
          <a:bodyPr/>
          <a:lstStyle/>
          <a:p>
            <a:r>
              <a:rPr lang="en-US" altLang="zh-CN" smtClean="0"/>
              <a:t>FPGA</a:t>
            </a:r>
            <a:r>
              <a:rPr lang="zh-CN" altLang="en-US" smtClean="0"/>
              <a:t>上的键值存储系统设计</a:t>
            </a:r>
            <a:endParaRPr lang="en-US"/>
          </a:p>
        </p:txBody>
      </p:sp>
      <p:sp>
        <p:nvSpPr>
          <p:cNvPr id="6" name="Slide Number Placeholder 5"/>
          <p:cNvSpPr>
            <a:spLocks noGrp="1"/>
          </p:cNvSpPr>
          <p:nvPr>
            <p:ph type="sldNum" sz="quarter" idx="12"/>
          </p:nvPr>
        </p:nvSpPr>
        <p:spPr/>
        <p:txBody>
          <a:bodyPr/>
          <a:lstStyle/>
          <a:p>
            <a:fld id="{7A0C3AA2-A2C9-4FF5-8746-22D831C1CE72}" type="slidenum">
              <a:rPr lang="en-US" smtClean="0"/>
              <a:t>‹#›</a:t>
            </a:fld>
            <a:endParaRPr lang="en-US"/>
          </a:p>
        </p:txBody>
      </p:sp>
    </p:spTree>
    <p:extLst>
      <p:ext uri="{BB962C8B-B14F-4D97-AF65-F5344CB8AC3E}">
        <p14:creationId xmlns:p14="http://schemas.microsoft.com/office/powerpoint/2010/main" val="1420802555"/>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DB18DA0E-1085-4D03-9917-4B973C064476}" type="datetime1">
              <a:rPr lang="en-US" smtClean="0"/>
              <a:t>8/31/2016</a:t>
            </a:fld>
            <a:endParaRPr lang="en-US"/>
          </a:p>
        </p:txBody>
      </p:sp>
      <p:sp>
        <p:nvSpPr>
          <p:cNvPr id="6" name="Footer Placeholder 5"/>
          <p:cNvSpPr>
            <a:spLocks noGrp="1"/>
          </p:cNvSpPr>
          <p:nvPr>
            <p:ph type="ftr" sz="quarter" idx="11"/>
          </p:nvPr>
        </p:nvSpPr>
        <p:spPr/>
        <p:txBody>
          <a:bodyPr/>
          <a:lstStyle/>
          <a:p>
            <a:r>
              <a:rPr lang="en-US" altLang="zh-CN" smtClean="0"/>
              <a:t>FPGA</a:t>
            </a:r>
            <a:r>
              <a:rPr lang="zh-CN" altLang="en-US" smtClean="0"/>
              <a:t>上的键值存储系统设计</a:t>
            </a:r>
            <a:endParaRPr lang="en-US"/>
          </a:p>
        </p:txBody>
      </p:sp>
      <p:sp>
        <p:nvSpPr>
          <p:cNvPr id="7" name="Slide Number Placeholder 6"/>
          <p:cNvSpPr>
            <a:spLocks noGrp="1"/>
          </p:cNvSpPr>
          <p:nvPr>
            <p:ph type="sldNum" sz="quarter" idx="12"/>
          </p:nvPr>
        </p:nvSpPr>
        <p:spPr/>
        <p:txBody>
          <a:bodyPr/>
          <a:lstStyle/>
          <a:p>
            <a:fld id="{7A0C3AA2-A2C9-4FF5-8746-22D831C1CE72}" type="slidenum">
              <a:rPr lang="en-US" smtClean="0"/>
              <a:t>‹#›</a:t>
            </a:fld>
            <a:endParaRPr lang="en-US"/>
          </a:p>
        </p:txBody>
      </p:sp>
    </p:spTree>
    <p:extLst>
      <p:ext uri="{BB962C8B-B14F-4D97-AF65-F5344CB8AC3E}">
        <p14:creationId xmlns:p14="http://schemas.microsoft.com/office/powerpoint/2010/main" val="276759843"/>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DB18DA0E-1085-4D03-9917-4B973C064476}" type="datetime1">
              <a:rPr lang="en-US" smtClean="0"/>
              <a:t>8/31/2016</a:t>
            </a:fld>
            <a:endParaRPr lang="en-US"/>
          </a:p>
        </p:txBody>
      </p:sp>
      <p:sp>
        <p:nvSpPr>
          <p:cNvPr id="8" name="Footer Placeholder 7"/>
          <p:cNvSpPr>
            <a:spLocks noGrp="1"/>
          </p:cNvSpPr>
          <p:nvPr>
            <p:ph type="ftr" sz="quarter" idx="11"/>
          </p:nvPr>
        </p:nvSpPr>
        <p:spPr/>
        <p:txBody>
          <a:bodyPr/>
          <a:lstStyle/>
          <a:p>
            <a:r>
              <a:rPr lang="en-US" altLang="zh-CN" smtClean="0"/>
              <a:t>FPGA</a:t>
            </a:r>
            <a:r>
              <a:rPr lang="zh-CN" altLang="en-US" smtClean="0"/>
              <a:t>上的键值存储系统设计</a:t>
            </a:r>
            <a:endParaRPr lang="en-US"/>
          </a:p>
        </p:txBody>
      </p:sp>
      <p:sp>
        <p:nvSpPr>
          <p:cNvPr id="9" name="Slide Number Placeholder 8"/>
          <p:cNvSpPr>
            <a:spLocks noGrp="1"/>
          </p:cNvSpPr>
          <p:nvPr>
            <p:ph type="sldNum" sz="quarter" idx="12"/>
          </p:nvPr>
        </p:nvSpPr>
        <p:spPr/>
        <p:txBody>
          <a:bodyPr/>
          <a:lstStyle/>
          <a:p>
            <a:fld id="{7A0C3AA2-A2C9-4FF5-8746-22D831C1CE72}" type="slidenum">
              <a:rPr lang="en-US" smtClean="0"/>
              <a:t>‹#›</a:t>
            </a:fld>
            <a:endParaRPr lang="en-US"/>
          </a:p>
        </p:txBody>
      </p:sp>
    </p:spTree>
    <p:extLst>
      <p:ext uri="{BB962C8B-B14F-4D97-AF65-F5344CB8AC3E}">
        <p14:creationId xmlns:p14="http://schemas.microsoft.com/office/powerpoint/2010/main" val="711723502"/>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DB18DA0E-1085-4D03-9917-4B973C064476}" type="datetime1">
              <a:rPr lang="en-US" smtClean="0"/>
              <a:t>8/31/2016</a:t>
            </a:fld>
            <a:endParaRPr lang="en-US"/>
          </a:p>
        </p:txBody>
      </p:sp>
      <p:sp>
        <p:nvSpPr>
          <p:cNvPr id="4" name="Footer Placeholder 3"/>
          <p:cNvSpPr>
            <a:spLocks noGrp="1"/>
          </p:cNvSpPr>
          <p:nvPr>
            <p:ph type="ftr" sz="quarter" idx="11"/>
          </p:nvPr>
        </p:nvSpPr>
        <p:spPr/>
        <p:txBody>
          <a:bodyPr/>
          <a:lstStyle/>
          <a:p>
            <a:r>
              <a:rPr lang="en-US" altLang="zh-CN" smtClean="0"/>
              <a:t>FPGA</a:t>
            </a:r>
            <a:r>
              <a:rPr lang="zh-CN" altLang="en-US" smtClean="0"/>
              <a:t>上的键值存储系统设计</a:t>
            </a:r>
            <a:endParaRPr lang="en-US"/>
          </a:p>
        </p:txBody>
      </p:sp>
      <p:sp>
        <p:nvSpPr>
          <p:cNvPr id="5" name="Slide Number Placeholder 4"/>
          <p:cNvSpPr>
            <a:spLocks noGrp="1"/>
          </p:cNvSpPr>
          <p:nvPr>
            <p:ph type="sldNum" sz="quarter" idx="12"/>
          </p:nvPr>
        </p:nvSpPr>
        <p:spPr/>
        <p:txBody>
          <a:bodyPr/>
          <a:lstStyle/>
          <a:p>
            <a:fld id="{7A0C3AA2-A2C9-4FF5-8746-22D831C1CE72}" type="slidenum">
              <a:rPr lang="en-US" smtClean="0"/>
              <a:t>‹#›</a:t>
            </a:fld>
            <a:endParaRPr lang="en-US"/>
          </a:p>
        </p:txBody>
      </p:sp>
    </p:spTree>
    <p:extLst>
      <p:ext uri="{BB962C8B-B14F-4D97-AF65-F5344CB8AC3E}">
        <p14:creationId xmlns:p14="http://schemas.microsoft.com/office/powerpoint/2010/main" val="3086648916"/>
      </p:ext>
    </p:extLst>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18DA0E-1085-4D03-9917-4B973C064476}" type="datetime1">
              <a:rPr lang="en-US" smtClean="0"/>
              <a:t>8/31/2016</a:t>
            </a:fld>
            <a:endParaRPr lang="en-US"/>
          </a:p>
        </p:txBody>
      </p:sp>
      <p:sp>
        <p:nvSpPr>
          <p:cNvPr id="3" name="Footer Placeholder 2"/>
          <p:cNvSpPr>
            <a:spLocks noGrp="1"/>
          </p:cNvSpPr>
          <p:nvPr>
            <p:ph type="ftr" sz="quarter" idx="11"/>
          </p:nvPr>
        </p:nvSpPr>
        <p:spPr/>
        <p:txBody>
          <a:bodyPr/>
          <a:lstStyle/>
          <a:p>
            <a:r>
              <a:rPr lang="en-US" altLang="zh-CN" smtClean="0"/>
              <a:t>FPGA</a:t>
            </a:r>
            <a:r>
              <a:rPr lang="zh-CN" altLang="en-US" smtClean="0"/>
              <a:t>上的键值存储系统设计</a:t>
            </a:r>
            <a:endParaRPr lang="en-US"/>
          </a:p>
        </p:txBody>
      </p:sp>
      <p:sp>
        <p:nvSpPr>
          <p:cNvPr id="4" name="Slide Number Placeholder 3"/>
          <p:cNvSpPr>
            <a:spLocks noGrp="1"/>
          </p:cNvSpPr>
          <p:nvPr>
            <p:ph type="sldNum" sz="quarter" idx="12"/>
          </p:nvPr>
        </p:nvSpPr>
        <p:spPr/>
        <p:txBody>
          <a:bodyPr/>
          <a:lstStyle/>
          <a:p>
            <a:fld id="{7A0C3AA2-A2C9-4FF5-8746-22D831C1CE72}" type="slidenum">
              <a:rPr lang="en-US" smtClean="0"/>
              <a:t>‹#›</a:t>
            </a:fld>
            <a:endParaRPr lang="en-US"/>
          </a:p>
        </p:txBody>
      </p:sp>
    </p:spTree>
    <p:extLst>
      <p:ext uri="{BB962C8B-B14F-4D97-AF65-F5344CB8AC3E}">
        <p14:creationId xmlns:p14="http://schemas.microsoft.com/office/powerpoint/2010/main" val="1377112893"/>
      </p:ext>
    </p:extLst>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DB18DA0E-1085-4D03-9917-4B973C064476}" type="datetime1">
              <a:rPr lang="en-US" smtClean="0"/>
              <a:t>8/31/2016</a:t>
            </a:fld>
            <a:endParaRPr lang="en-US"/>
          </a:p>
        </p:txBody>
      </p:sp>
      <p:sp>
        <p:nvSpPr>
          <p:cNvPr id="6" name="Footer Placeholder 5"/>
          <p:cNvSpPr>
            <a:spLocks noGrp="1"/>
          </p:cNvSpPr>
          <p:nvPr>
            <p:ph type="ftr" sz="quarter" idx="11"/>
          </p:nvPr>
        </p:nvSpPr>
        <p:spPr/>
        <p:txBody>
          <a:bodyPr/>
          <a:lstStyle/>
          <a:p>
            <a:r>
              <a:rPr lang="en-US" altLang="zh-CN" smtClean="0"/>
              <a:t>FPGA</a:t>
            </a:r>
            <a:r>
              <a:rPr lang="zh-CN" altLang="en-US" smtClean="0"/>
              <a:t>上的键值存储系统设计</a:t>
            </a:r>
            <a:endParaRPr lang="en-US"/>
          </a:p>
        </p:txBody>
      </p:sp>
      <p:sp>
        <p:nvSpPr>
          <p:cNvPr id="7" name="Slide Number Placeholder 6"/>
          <p:cNvSpPr>
            <a:spLocks noGrp="1"/>
          </p:cNvSpPr>
          <p:nvPr>
            <p:ph type="sldNum" sz="quarter" idx="12"/>
          </p:nvPr>
        </p:nvSpPr>
        <p:spPr/>
        <p:txBody>
          <a:bodyPr/>
          <a:lstStyle/>
          <a:p>
            <a:fld id="{7A0C3AA2-A2C9-4FF5-8746-22D831C1CE72}" type="slidenum">
              <a:rPr lang="en-US" smtClean="0"/>
              <a:t>‹#›</a:t>
            </a:fld>
            <a:endParaRPr lang="en-US"/>
          </a:p>
        </p:txBody>
      </p:sp>
    </p:spTree>
    <p:extLst>
      <p:ext uri="{BB962C8B-B14F-4D97-AF65-F5344CB8AC3E}">
        <p14:creationId xmlns:p14="http://schemas.microsoft.com/office/powerpoint/2010/main" val="2761009387"/>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DB18DA0E-1085-4D03-9917-4B973C064476}" type="datetime1">
              <a:rPr lang="en-US" smtClean="0"/>
              <a:t>8/31/2016</a:t>
            </a:fld>
            <a:endParaRPr lang="en-US"/>
          </a:p>
        </p:txBody>
      </p:sp>
      <p:sp>
        <p:nvSpPr>
          <p:cNvPr id="6" name="Footer Placeholder 5"/>
          <p:cNvSpPr>
            <a:spLocks noGrp="1"/>
          </p:cNvSpPr>
          <p:nvPr>
            <p:ph type="ftr" sz="quarter" idx="11"/>
          </p:nvPr>
        </p:nvSpPr>
        <p:spPr/>
        <p:txBody>
          <a:bodyPr/>
          <a:lstStyle/>
          <a:p>
            <a:r>
              <a:rPr lang="en-US" altLang="zh-CN" smtClean="0"/>
              <a:t>FPGA</a:t>
            </a:r>
            <a:r>
              <a:rPr lang="zh-CN" altLang="en-US" smtClean="0"/>
              <a:t>上的键值存储系统设计</a:t>
            </a:r>
            <a:endParaRPr lang="en-US"/>
          </a:p>
        </p:txBody>
      </p:sp>
      <p:sp>
        <p:nvSpPr>
          <p:cNvPr id="7" name="Slide Number Placeholder 6"/>
          <p:cNvSpPr>
            <a:spLocks noGrp="1"/>
          </p:cNvSpPr>
          <p:nvPr>
            <p:ph type="sldNum" sz="quarter" idx="12"/>
          </p:nvPr>
        </p:nvSpPr>
        <p:spPr/>
        <p:txBody>
          <a:bodyPr/>
          <a:lstStyle/>
          <a:p>
            <a:fld id="{7A0C3AA2-A2C9-4FF5-8746-22D831C1CE72}" type="slidenum">
              <a:rPr lang="en-US" smtClean="0"/>
              <a:t>‹#›</a:t>
            </a:fld>
            <a:endParaRPr lang="en-US"/>
          </a:p>
        </p:txBody>
      </p:sp>
    </p:spTree>
    <p:extLst>
      <p:ext uri="{BB962C8B-B14F-4D97-AF65-F5344CB8AC3E}">
        <p14:creationId xmlns:p14="http://schemas.microsoft.com/office/powerpoint/2010/main" val="2712281743"/>
      </p:ext>
    </p:extLst>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18DA0E-1085-4D03-9917-4B973C064476}" type="datetime1">
              <a:rPr lang="en-US" smtClean="0"/>
              <a:t>8/31/2016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FPGA</a:t>
            </a:r>
            <a:r>
              <a:rPr lang="zh-CN" altLang="en-US" smtClean="0"/>
              <a:t>上的键值存储系统设计</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0C3AA2-A2C9-4FF5-8746-22D831C1CE72}" type="slidenum">
              <a:rPr lang="en-US" smtClean="0"/>
              <a:t>‹#›</a:t>
            </a:fld>
            <a:endParaRPr lang="en-US"/>
          </a:p>
        </p:txBody>
      </p:sp>
    </p:spTree>
    <p:extLst>
      <p:ext uri="{BB962C8B-B14F-4D97-AF65-F5344CB8AC3E}">
        <p14:creationId xmlns:p14="http://schemas.microsoft.com/office/powerpoint/2010/main" val="12918318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6.emf"/><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1887" y="1122363"/>
            <a:ext cx="11438164" cy="2387600"/>
          </a:xfrm>
        </p:spPr>
        <p:txBody>
          <a:bodyPr>
            <a:normAutofit/>
          </a:bodyPr>
          <a:lstStyle/>
          <a:p>
            <a:r>
              <a:rPr lang="en-US" sz="4000" dirty="0"/>
              <a:t>Memory Efficient and High Performance Key-value Store on FPGA Using Cuckoo Hashing</a:t>
            </a:r>
          </a:p>
        </p:txBody>
      </p:sp>
      <p:sp>
        <p:nvSpPr>
          <p:cNvPr id="3" name="Subtitle 2"/>
          <p:cNvSpPr>
            <a:spLocks noGrp="1"/>
          </p:cNvSpPr>
          <p:nvPr>
            <p:ph type="subTitle" idx="1"/>
          </p:nvPr>
        </p:nvSpPr>
        <p:spPr/>
        <p:txBody>
          <a:bodyPr>
            <a:normAutofit/>
          </a:bodyPr>
          <a:lstStyle/>
          <a:p>
            <a:endParaRPr lang="en-US" altLang="zh-CN" u="sng" dirty="0" smtClean="0"/>
          </a:p>
          <a:p>
            <a:r>
              <a:rPr lang="en-US" altLang="zh-CN" dirty="0" smtClean="0"/>
              <a:t>Wei Liang, </a:t>
            </a:r>
            <a:r>
              <a:rPr lang="en-US" altLang="zh-CN" dirty="0" err="1" smtClean="0"/>
              <a:t>Wenbo</a:t>
            </a:r>
            <a:r>
              <a:rPr lang="en-US" altLang="zh-CN" dirty="0" smtClean="0"/>
              <a:t> Yin, Ping Kang, Lingli Wang</a:t>
            </a:r>
          </a:p>
          <a:p>
            <a:r>
              <a:rPr lang="en-US" altLang="zh-CN" dirty="0" smtClean="0"/>
              <a:t>State Key Laboratory of ASIC and System, </a:t>
            </a:r>
            <a:r>
              <a:rPr lang="en-US" altLang="zh-CN" dirty="0" err="1" smtClean="0"/>
              <a:t>Fudan</a:t>
            </a:r>
            <a:r>
              <a:rPr lang="en-US" altLang="zh-CN" dirty="0" smtClean="0"/>
              <a:t> University, China</a:t>
            </a:r>
            <a:endParaRPr lang="en-US" altLang="zh-CN" dirty="0"/>
          </a:p>
          <a:p>
            <a:endParaRPr lang="en-US" altLang="zh-CN" dirty="0" smtClean="0"/>
          </a:p>
        </p:txBody>
      </p:sp>
      <p:sp>
        <p:nvSpPr>
          <p:cNvPr id="4" name="Date Placeholder 3"/>
          <p:cNvSpPr>
            <a:spLocks noGrp="1"/>
          </p:cNvSpPr>
          <p:nvPr>
            <p:ph type="dt" sz="half" idx="10"/>
          </p:nvPr>
        </p:nvSpPr>
        <p:spPr/>
        <p:txBody>
          <a:bodyPr/>
          <a:lstStyle/>
          <a:p>
            <a:fld id="{1E0C8BAF-F5BD-4BF5-B66B-CB654D761C17}" type="datetime1">
              <a:rPr lang="en-US" smtClean="0"/>
              <a:t>8/31/2016</a:t>
            </a:fld>
            <a:endParaRPr lang="en-US"/>
          </a:p>
        </p:txBody>
      </p:sp>
      <p:sp>
        <p:nvSpPr>
          <p:cNvPr id="5" name="Slide Number Placeholder 4"/>
          <p:cNvSpPr>
            <a:spLocks noGrp="1"/>
          </p:cNvSpPr>
          <p:nvPr>
            <p:ph type="sldNum" sz="quarter" idx="12"/>
          </p:nvPr>
        </p:nvSpPr>
        <p:spPr/>
        <p:txBody>
          <a:bodyPr/>
          <a:lstStyle/>
          <a:p>
            <a:fld id="{7A0C3AA2-A2C9-4FF5-8746-22D831C1CE72}" type="slidenum">
              <a:rPr lang="en-US" smtClean="0"/>
              <a:t>1</a:t>
            </a:fld>
            <a:endParaRPr lang="en-US"/>
          </a:p>
        </p:txBody>
      </p:sp>
    </p:spTree>
    <p:extLst>
      <p:ext uri="{BB962C8B-B14F-4D97-AF65-F5344CB8AC3E}">
        <p14:creationId xmlns:p14="http://schemas.microsoft.com/office/powerpoint/2010/main" val="2193307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solidFill>
                  <a:schemeClr val="accent1">
                    <a:lumMod val="50000"/>
                  </a:schemeClr>
                </a:solidFill>
              </a:rPr>
              <a:t>Key-value Store</a:t>
            </a:r>
            <a:endParaRPr lang="en-US" dirty="0">
              <a:solidFill>
                <a:schemeClr val="accent1">
                  <a:lumMod val="50000"/>
                </a:schemeClr>
              </a:solidFill>
            </a:endParaRPr>
          </a:p>
        </p:txBody>
      </p:sp>
      <p:sp>
        <p:nvSpPr>
          <p:cNvPr id="3" name="Content Placeholder 2"/>
          <p:cNvSpPr>
            <a:spLocks noGrp="1"/>
          </p:cNvSpPr>
          <p:nvPr>
            <p:ph idx="1"/>
          </p:nvPr>
        </p:nvSpPr>
        <p:spPr>
          <a:xfrm>
            <a:off x="1405128" y="1969707"/>
            <a:ext cx="10515600" cy="4351338"/>
          </a:xfrm>
        </p:spPr>
        <p:txBody>
          <a:bodyPr>
            <a:normAutofit/>
          </a:bodyPr>
          <a:lstStyle/>
          <a:p>
            <a:r>
              <a:rPr lang="en-US" altLang="zh-CN" dirty="0" smtClean="0"/>
              <a:t>Entry</a:t>
            </a:r>
            <a:endParaRPr lang="en-US" altLang="zh-CN" dirty="0"/>
          </a:p>
          <a:p>
            <a:pPr lvl="1"/>
            <a:r>
              <a:rPr lang="en-US" altLang="zh-CN" dirty="0" smtClean="0"/>
              <a:t>Key-value </a:t>
            </a:r>
            <a:r>
              <a:rPr lang="en-US" altLang="zh-CN" dirty="0"/>
              <a:t>pair</a:t>
            </a:r>
          </a:p>
          <a:p>
            <a:r>
              <a:rPr lang="en-US" altLang="zh-CN" dirty="0" smtClean="0"/>
              <a:t>Operations</a:t>
            </a:r>
            <a:endParaRPr lang="en-US" altLang="zh-CN" dirty="0"/>
          </a:p>
          <a:p>
            <a:pPr lvl="1"/>
            <a:r>
              <a:rPr lang="en-US" i="1" dirty="0"/>
              <a:t>Insert </a:t>
            </a:r>
            <a:r>
              <a:rPr lang="en-US" dirty="0"/>
              <a:t>( key, value)</a:t>
            </a:r>
          </a:p>
          <a:p>
            <a:pPr lvl="1"/>
            <a:r>
              <a:rPr lang="en-US" i="1" dirty="0"/>
              <a:t>Search </a:t>
            </a:r>
            <a:r>
              <a:rPr lang="en-US" dirty="0"/>
              <a:t>( </a:t>
            </a:r>
            <a:r>
              <a:rPr lang="en-US" altLang="zh-CN" dirty="0"/>
              <a:t>k</a:t>
            </a:r>
            <a:r>
              <a:rPr lang="en-US" dirty="0"/>
              <a:t>ey )</a:t>
            </a:r>
          </a:p>
          <a:p>
            <a:pPr lvl="1"/>
            <a:r>
              <a:rPr lang="en-US" i="1" dirty="0"/>
              <a:t>Delete </a:t>
            </a:r>
            <a:r>
              <a:rPr lang="en-US" dirty="0"/>
              <a:t>( key )</a:t>
            </a:r>
          </a:p>
          <a:p>
            <a:r>
              <a:rPr lang="en-US" altLang="zh-CN" dirty="0" smtClean="0"/>
              <a:t>Solution</a:t>
            </a:r>
            <a:endParaRPr lang="en-US" altLang="zh-CN" dirty="0"/>
          </a:p>
          <a:p>
            <a:pPr lvl="1"/>
            <a:r>
              <a:rPr lang="en-US" dirty="0" smtClean="0"/>
              <a:t>H</a:t>
            </a:r>
            <a:r>
              <a:rPr lang="en-US" altLang="zh-CN" dirty="0" smtClean="0"/>
              <a:t>ash</a:t>
            </a:r>
            <a:r>
              <a:rPr lang="zh-CN" altLang="en-US" dirty="0"/>
              <a:t> </a:t>
            </a:r>
            <a:r>
              <a:rPr lang="en-US" altLang="zh-CN" dirty="0" smtClean="0"/>
              <a:t>Table</a:t>
            </a:r>
          </a:p>
        </p:txBody>
      </p:sp>
      <p:sp>
        <p:nvSpPr>
          <p:cNvPr id="5" name="Date Placeholder 4"/>
          <p:cNvSpPr>
            <a:spLocks noGrp="1"/>
          </p:cNvSpPr>
          <p:nvPr>
            <p:ph type="dt" sz="half" idx="10"/>
          </p:nvPr>
        </p:nvSpPr>
        <p:spPr/>
        <p:txBody>
          <a:bodyPr/>
          <a:lstStyle/>
          <a:p>
            <a:fld id="{DAAB6B7F-B161-48B4-8DC3-907A0BA90F27}" type="datetime1">
              <a:rPr lang="en-US" smtClean="0"/>
              <a:t>8/31/2016</a:t>
            </a:fld>
            <a:endParaRPr lang="en-US"/>
          </a:p>
        </p:txBody>
      </p:sp>
      <p:sp>
        <p:nvSpPr>
          <p:cNvPr id="6" name="Slide Number Placeholder 5"/>
          <p:cNvSpPr>
            <a:spLocks noGrp="1"/>
          </p:cNvSpPr>
          <p:nvPr>
            <p:ph type="sldNum" sz="quarter" idx="12"/>
          </p:nvPr>
        </p:nvSpPr>
        <p:spPr/>
        <p:txBody>
          <a:bodyPr/>
          <a:lstStyle/>
          <a:p>
            <a:fld id="{7A0C3AA2-A2C9-4FF5-8746-22D831C1CE72}" type="slidenum">
              <a:rPr lang="en-US" smtClean="0"/>
              <a:t>2</a:t>
            </a:fld>
            <a:endParaRPr lang="en-US"/>
          </a:p>
        </p:txBody>
      </p:sp>
      <p:pic>
        <p:nvPicPr>
          <p:cNvPr id="4" name="图片 3"/>
          <p:cNvPicPr>
            <a:picLocks noChangeAspect="1"/>
          </p:cNvPicPr>
          <p:nvPr/>
        </p:nvPicPr>
        <p:blipFill>
          <a:blip r:embed="rId3"/>
          <a:stretch>
            <a:fillRect/>
          </a:stretch>
        </p:blipFill>
        <p:spPr>
          <a:xfrm>
            <a:off x="6388608" y="2052955"/>
            <a:ext cx="3771872" cy="3031109"/>
          </a:xfrm>
          <a:prstGeom prst="rect">
            <a:avLst/>
          </a:prstGeom>
        </p:spPr>
      </p:pic>
    </p:spTree>
    <p:extLst>
      <p:ext uri="{BB962C8B-B14F-4D97-AF65-F5344CB8AC3E}">
        <p14:creationId xmlns:p14="http://schemas.microsoft.com/office/powerpoint/2010/main" val="3670620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accent1">
                    <a:lumMod val="50000"/>
                  </a:schemeClr>
                </a:solidFill>
              </a:rPr>
              <a:t>Hash Table</a:t>
            </a:r>
            <a:endParaRPr lang="zh-CN" altLang="en-US" dirty="0">
              <a:solidFill>
                <a:schemeClr val="accent1">
                  <a:lumMod val="50000"/>
                </a:schemeClr>
              </a:solidFill>
            </a:endParaRPr>
          </a:p>
        </p:txBody>
      </p:sp>
      <p:sp>
        <p:nvSpPr>
          <p:cNvPr id="3" name="内容占位符 2"/>
          <p:cNvSpPr>
            <a:spLocks noGrp="1"/>
          </p:cNvSpPr>
          <p:nvPr>
            <p:ph sz="half" idx="1"/>
          </p:nvPr>
        </p:nvSpPr>
        <p:spPr/>
        <p:txBody>
          <a:bodyPr/>
          <a:lstStyle/>
          <a:p>
            <a:r>
              <a:rPr lang="en-US" altLang="zh-CN" dirty="0" smtClean="0"/>
              <a:t>Array </a:t>
            </a:r>
            <a:r>
              <a:rPr lang="en-US" altLang="zh-CN" i="1" dirty="0" smtClean="0">
                <a:latin typeface="Cambria Math" panose="02040503050406030204" pitchFamily="18" charset="0"/>
                <a:ea typeface="Cambria Math" panose="02040503050406030204" pitchFamily="18" charset="0"/>
              </a:rPr>
              <a:t>T </a:t>
            </a:r>
            <a:r>
              <a:rPr lang="en-US" altLang="zh-CN" dirty="0" smtClean="0"/>
              <a:t>[0,1,…,</a:t>
            </a:r>
            <a:r>
              <a:rPr lang="en-US" altLang="zh-CN" i="1" dirty="0" smtClean="0"/>
              <a:t>K</a:t>
            </a:r>
            <a:r>
              <a:rPr lang="en-US" altLang="zh-CN" dirty="0" smtClean="0"/>
              <a:t>-1]</a:t>
            </a:r>
          </a:p>
          <a:p>
            <a:r>
              <a:rPr lang="en-US" altLang="zh-CN" dirty="0" smtClean="0"/>
              <a:t>Hash Function: </a:t>
            </a:r>
            <a:r>
              <a:rPr lang="en-US" altLang="zh-CN" i="1" dirty="0" smtClean="0">
                <a:latin typeface="Cambria Math" panose="02040503050406030204" pitchFamily="18" charset="0"/>
                <a:ea typeface="Cambria Math" panose="02040503050406030204" pitchFamily="18" charset="0"/>
              </a:rPr>
              <a:t>h</a:t>
            </a:r>
            <a:r>
              <a:rPr lang="en-US" altLang="zh-CN" dirty="0" smtClean="0">
                <a:latin typeface="Cambria Math" panose="02040503050406030204" pitchFamily="18" charset="0"/>
                <a:ea typeface="Cambria Math" panose="02040503050406030204" pitchFamily="18" charset="0"/>
              </a:rPr>
              <a:t>(</a:t>
            </a:r>
            <a:r>
              <a:rPr lang="en-US" altLang="zh-CN" i="1" dirty="0" smtClean="0">
                <a:latin typeface="Cambria Math" panose="02040503050406030204" pitchFamily="18" charset="0"/>
                <a:ea typeface="Cambria Math" panose="02040503050406030204" pitchFamily="18" charset="0"/>
              </a:rPr>
              <a:t>x</a:t>
            </a:r>
            <a:r>
              <a:rPr lang="en-US" altLang="zh-CN" dirty="0" smtClean="0">
                <a:latin typeface="Cambria Math" panose="02040503050406030204" pitchFamily="18" charset="0"/>
                <a:ea typeface="Cambria Math" panose="02040503050406030204" pitchFamily="18" charset="0"/>
              </a:rPr>
              <a:t>)</a:t>
            </a:r>
          </a:p>
          <a:p>
            <a:r>
              <a:rPr lang="en-US" altLang="zh-CN" dirty="0" smtClean="0"/>
              <a:t>Key value pair: {</a:t>
            </a:r>
            <a:r>
              <a:rPr lang="en-US" altLang="zh-CN" i="1" dirty="0" smtClean="0"/>
              <a:t>key</a:t>
            </a:r>
            <a:r>
              <a:rPr lang="en-US" altLang="zh-CN" dirty="0" smtClean="0"/>
              <a:t>, </a:t>
            </a:r>
            <a:r>
              <a:rPr lang="en-US" altLang="zh-CN" i="1" dirty="0" smtClean="0"/>
              <a:t>value</a:t>
            </a:r>
            <a:r>
              <a:rPr lang="en-US" altLang="zh-CN" dirty="0" smtClean="0"/>
              <a:t>}</a:t>
            </a:r>
          </a:p>
          <a:p>
            <a:r>
              <a:rPr lang="en-US" altLang="zh-CN" i="1" dirty="0" smtClean="0">
                <a:latin typeface="Cambria Math" panose="02040503050406030204" pitchFamily="18" charset="0"/>
                <a:ea typeface="Cambria Math" panose="02040503050406030204" pitchFamily="18" charset="0"/>
              </a:rPr>
              <a:t>T</a:t>
            </a:r>
            <a:r>
              <a:rPr lang="en-US" altLang="zh-CN" dirty="0" smtClean="0">
                <a:latin typeface="Cambria Math" panose="02040503050406030204" pitchFamily="18" charset="0"/>
                <a:ea typeface="Cambria Math" panose="02040503050406030204" pitchFamily="18" charset="0"/>
              </a:rPr>
              <a:t>[</a:t>
            </a:r>
            <a:r>
              <a:rPr lang="en-US" altLang="zh-CN" i="1" dirty="0" smtClean="0">
                <a:latin typeface="Cambria Math" panose="02040503050406030204" pitchFamily="18" charset="0"/>
                <a:ea typeface="Cambria Math" panose="02040503050406030204" pitchFamily="18" charset="0"/>
              </a:rPr>
              <a:t>h</a:t>
            </a:r>
            <a:r>
              <a:rPr lang="en-US" altLang="zh-CN" dirty="0" smtClean="0">
                <a:latin typeface="Cambria Math" panose="02040503050406030204" pitchFamily="18" charset="0"/>
                <a:ea typeface="Cambria Math" panose="02040503050406030204" pitchFamily="18" charset="0"/>
              </a:rPr>
              <a:t>(</a:t>
            </a:r>
            <a:r>
              <a:rPr lang="en-US" altLang="zh-CN" i="1" dirty="0" smtClean="0">
                <a:latin typeface="Cambria Math" panose="02040503050406030204" pitchFamily="18" charset="0"/>
                <a:ea typeface="Cambria Math" panose="02040503050406030204" pitchFamily="18" charset="0"/>
              </a:rPr>
              <a:t>key</a:t>
            </a:r>
            <a:r>
              <a:rPr lang="en-US" altLang="zh-CN" dirty="0" smtClean="0">
                <a:latin typeface="Cambria Math" panose="02040503050406030204" pitchFamily="18" charset="0"/>
                <a:ea typeface="Cambria Math" panose="02040503050406030204" pitchFamily="18" charset="0"/>
              </a:rPr>
              <a:t>)] </a:t>
            </a:r>
            <a:r>
              <a:rPr lang="en-US" altLang="zh-CN" dirty="0">
                <a:latin typeface="Cambria Math" panose="02040503050406030204" pitchFamily="18" charset="0"/>
                <a:ea typeface="Cambria Math" panose="02040503050406030204" pitchFamily="18" charset="0"/>
              </a:rPr>
              <a:t>=</a:t>
            </a:r>
            <a:r>
              <a:rPr lang="en-US" altLang="zh-CN" dirty="0" smtClean="0">
                <a:latin typeface="Cambria Math" panose="02040503050406030204" pitchFamily="18" charset="0"/>
                <a:ea typeface="Cambria Math" panose="02040503050406030204" pitchFamily="18" charset="0"/>
              </a:rPr>
              <a:t> {</a:t>
            </a:r>
            <a:r>
              <a:rPr lang="en-US" altLang="zh-CN" i="1" dirty="0" smtClean="0">
                <a:latin typeface="Cambria Math" panose="02040503050406030204" pitchFamily="18" charset="0"/>
                <a:ea typeface="Cambria Math" panose="02040503050406030204" pitchFamily="18" charset="0"/>
              </a:rPr>
              <a:t>key</a:t>
            </a:r>
            <a:r>
              <a:rPr lang="en-US" altLang="zh-CN" dirty="0" smtClean="0">
                <a:latin typeface="Cambria Math" panose="02040503050406030204" pitchFamily="18" charset="0"/>
                <a:ea typeface="Cambria Math" panose="02040503050406030204" pitchFamily="18" charset="0"/>
              </a:rPr>
              <a:t>, </a:t>
            </a:r>
            <a:r>
              <a:rPr lang="en-US" altLang="zh-CN" i="1" dirty="0" smtClean="0">
                <a:latin typeface="Cambria Math" panose="02040503050406030204" pitchFamily="18" charset="0"/>
                <a:ea typeface="Cambria Math" panose="02040503050406030204" pitchFamily="18" charset="0"/>
              </a:rPr>
              <a:t>value</a:t>
            </a:r>
            <a:r>
              <a:rPr lang="en-US" altLang="zh-CN" dirty="0" smtClean="0">
                <a:latin typeface="Cambria Math" panose="02040503050406030204" pitchFamily="18" charset="0"/>
                <a:ea typeface="Cambria Math" panose="02040503050406030204" pitchFamily="18" charset="0"/>
              </a:rPr>
              <a:t>}</a:t>
            </a:r>
          </a:p>
          <a:p>
            <a:r>
              <a:rPr lang="en-US" altLang="zh-CN" dirty="0" smtClean="0"/>
              <a:t>Hash collision</a:t>
            </a:r>
          </a:p>
          <a:p>
            <a:pPr lvl="1"/>
            <a:r>
              <a:rPr lang="en-US" altLang="zh-CN" i="1" dirty="0">
                <a:latin typeface="Cambria Math" panose="02040503050406030204" pitchFamily="18" charset="0"/>
                <a:ea typeface="Cambria Math" panose="02040503050406030204" pitchFamily="18" charset="0"/>
              </a:rPr>
              <a:t>h</a:t>
            </a:r>
            <a:r>
              <a:rPr lang="en-US" altLang="zh-CN" dirty="0" smtClean="0">
                <a:latin typeface="Cambria Math" panose="02040503050406030204" pitchFamily="18" charset="0"/>
                <a:ea typeface="Cambria Math" panose="02040503050406030204" pitchFamily="18" charset="0"/>
              </a:rPr>
              <a:t>(</a:t>
            </a:r>
            <a:r>
              <a:rPr lang="en-US" altLang="zh-CN" i="1" dirty="0" smtClean="0">
                <a:latin typeface="Cambria Math" panose="02040503050406030204" pitchFamily="18" charset="0"/>
                <a:ea typeface="Cambria Math" panose="02040503050406030204" pitchFamily="18" charset="0"/>
              </a:rPr>
              <a:t>key1</a:t>
            </a:r>
            <a:r>
              <a:rPr lang="en-US" altLang="zh-CN" dirty="0" smtClean="0">
                <a:latin typeface="Cambria Math" panose="02040503050406030204" pitchFamily="18" charset="0"/>
                <a:ea typeface="Cambria Math" panose="02040503050406030204" pitchFamily="18" charset="0"/>
              </a:rPr>
              <a:t>) == h(</a:t>
            </a:r>
            <a:r>
              <a:rPr lang="en-US" altLang="zh-CN" i="1" dirty="0" smtClean="0">
                <a:latin typeface="Cambria Math" panose="02040503050406030204" pitchFamily="18" charset="0"/>
                <a:ea typeface="Cambria Math" panose="02040503050406030204" pitchFamily="18" charset="0"/>
              </a:rPr>
              <a:t>key2</a:t>
            </a:r>
            <a:r>
              <a:rPr lang="en-US" altLang="zh-CN" dirty="0" smtClean="0">
                <a:latin typeface="Cambria Math" panose="02040503050406030204" pitchFamily="18" charset="0"/>
                <a:ea typeface="Cambria Math" panose="02040503050406030204" pitchFamily="18" charset="0"/>
              </a:rPr>
              <a:t>)</a:t>
            </a:r>
            <a:r>
              <a:rPr lang="en-US" altLang="zh-CN" dirty="0" smtClean="0"/>
              <a:t> …</a:t>
            </a:r>
          </a:p>
          <a:p>
            <a:pPr lvl="1"/>
            <a:r>
              <a:rPr lang="en-US" altLang="zh-CN" dirty="0" smtClean="0"/>
              <a:t>Linked list</a:t>
            </a:r>
          </a:p>
          <a:p>
            <a:pPr lvl="1"/>
            <a:r>
              <a:rPr lang="en-US" altLang="zh-CN" dirty="0" smtClean="0"/>
              <a:t>Cuckoo hashing [</a:t>
            </a:r>
            <a:r>
              <a:rPr lang="en-US" altLang="zh-CN" dirty="0" err="1" smtClean="0"/>
              <a:t>Pagh</a:t>
            </a:r>
            <a:r>
              <a:rPr lang="en-US" altLang="zh-CN" dirty="0" smtClean="0"/>
              <a:t> 2004]</a:t>
            </a:r>
            <a:endParaRPr lang="zh-CN" altLang="en-US" dirty="0"/>
          </a:p>
        </p:txBody>
      </p:sp>
      <p:sp>
        <p:nvSpPr>
          <p:cNvPr id="5" name="日期占位符 4"/>
          <p:cNvSpPr>
            <a:spLocks noGrp="1"/>
          </p:cNvSpPr>
          <p:nvPr>
            <p:ph type="dt" sz="half" idx="10"/>
          </p:nvPr>
        </p:nvSpPr>
        <p:spPr/>
        <p:txBody>
          <a:bodyPr/>
          <a:lstStyle/>
          <a:p>
            <a:fld id="{DB18DA0E-1085-4D03-9917-4B973C064476}" type="datetime1">
              <a:rPr lang="en-US" smtClean="0"/>
              <a:t>8/31/2016</a:t>
            </a:fld>
            <a:endParaRPr lang="en-US"/>
          </a:p>
        </p:txBody>
      </p:sp>
      <p:sp>
        <p:nvSpPr>
          <p:cNvPr id="6" name="灯片编号占位符 5"/>
          <p:cNvSpPr>
            <a:spLocks noGrp="1"/>
          </p:cNvSpPr>
          <p:nvPr>
            <p:ph type="sldNum" sz="quarter" idx="12"/>
          </p:nvPr>
        </p:nvSpPr>
        <p:spPr/>
        <p:txBody>
          <a:bodyPr/>
          <a:lstStyle/>
          <a:p>
            <a:fld id="{7A0C3AA2-A2C9-4FF5-8746-22D831C1CE72}" type="slidenum">
              <a:rPr lang="en-US" smtClean="0"/>
              <a:t>3</a:t>
            </a:fld>
            <a:endParaRPr lang="en-US"/>
          </a:p>
        </p:txBody>
      </p:sp>
      <p:pic>
        <p:nvPicPr>
          <p:cNvPr id="9" name="内容占位符 8"/>
          <p:cNvPicPr>
            <a:picLocks noGrp="1" noChangeAspect="1"/>
          </p:cNvPicPr>
          <p:nvPr>
            <p:ph sz="half" idx="2"/>
          </p:nvPr>
        </p:nvPicPr>
        <p:blipFill>
          <a:blip r:embed="rId3"/>
          <a:stretch>
            <a:fillRect/>
          </a:stretch>
        </p:blipFill>
        <p:spPr>
          <a:xfrm>
            <a:off x="6096000" y="1825625"/>
            <a:ext cx="4876800" cy="3279704"/>
          </a:xfrm>
          <a:prstGeom prst="rect">
            <a:avLst/>
          </a:prstGeom>
        </p:spPr>
      </p:pic>
    </p:spTree>
    <p:extLst>
      <p:ext uri="{BB962C8B-B14F-4D97-AF65-F5344CB8AC3E}">
        <p14:creationId xmlns:p14="http://schemas.microsoft.com/office/powerpoint/2010/main" val="1544560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solidFill>
                  <a:schemeClr val="accent1">
                    <a:lumMod val="50000"/>
                  </a:schemeClr>
                </a:solidFill>
              </a:rPr>
              <a:t>Cuckoo </a:t>
            </a:r>
            <a:r>
              <a:rPr lang="en-US" altLang="zh-CN" dirty="0">
                <a:solidFill>
                  <a:schemeClr val="accent1">
                    <a:lumMod val="50000"/>
                  </a:schemeClr>
                </a:solidFill>
              </a:rPr>
              <a:t>Hashing</a:t>
            </a:r>
            <a:endParaRPr lang="en-US" dirty="0">
              <a:solidFill>
                <a:schemeClr val="accent1">
                  <a:lumMod val="50000"/>
                </a:schemeClr>
              </a:solidFill>
            </a:endParaRPr>
          </a:p>
        </p:txBody>
      </p:sp>
      <p:sp>
        <p:nvSpPr>
          <p:cNvPr id="3" name="Content Placeholder 2"/>
          <p:cNvSpPr>
            <a:spLocks noGrp="1"/>
          </p:cNvSpPr>
          <p:nvPr>
            <p:ph idx="1"/>
          </p:nvPr>
        </p:nvSpPr>
        <p:spPr>
          <a:xfrm>
            <a:off x="838199" y="1825625"/>
            <a:ext cx="11068051" cy="4351338"/>
          </a:xfrm>
        </p:spPr>
        <p:txBody>
          <a:bodyPr>
            <a:normAutofit/>
          </a:bodyPr>
          <a:lstStyle/>
          <a:p>
            <a:r>
              <a:rPr lang="en-US" altLang="zh-CN" dirty="0" smtClean="0"/>
              <a:t>Using </a:t>
            </a:r>
            <a:r>
              <a:rPr lang="en-US" altLang="zh-CN" i="1" dirty="0" smtClean="0"/>
              <a:t>d</a:t>
            </a:r>
            <a:r>
              <a:rPr lang="zh-CN" altLang="en-US" dirty="0"/>
              <a:t> </a:t>
            </a:r>
            <a:r>
              <a:rPr lang="en-US" altLang="zh-CN" dirty="0" smtClean="0"/>
              <a:t>hash functions</a:t>
            </a:r>
            <a:r>
              <a:rPr lang="zh-CN" altLang="en-US" dirty="0" smtClean="0"/>
              <a:t>：</a:t>
            </a:r>
            <a:r>
              <a:rPr lang="en-US" altLang="zh-CN" i="1" dirty="0" smtClean="0"/>
              <a:t>h1(x), h2(x), </a:t>
            </a:r>
            <a:r>
              <a:rPr lang="en-US" altLang="zh-CN" i="1" dirty="0"/>
              <a:t>…, </a:t>
            </a:r>
            <a:r>
              <a:rPr lang="en-US" altLang="zh-CN" i="1" dirty="0" err="1" smtClean="0"/>
              <a:t>hd</a:t>
            </a:r>
            <a:r>
              <a:rPr lang="en-US" altLang="zh-CN" i="1" dirty="0" smtClean="0"/>
              <a:t>(x)</a:t>
            </a:r>
            <a:endParaRPr lang="en-US" altLang="zh-CN" i="1" dirty="0"/>
          </a:p>
          <a:p>
            <a:r>
              <a:rPr lang="en-US" altLang="zh-CN" dirty="0" smtClean="0"/>
              <a:t>Each key</a:t>
            </a:r>
            <a:r>
              <a:rPr lang="zh-CN" altLang="en-US" dirty="0"/>
              <a:t> </a:t>
            </a:r>
            <a:r>
              <a:rPr lang="en-US" altLang="zh-CN" dirty="0" smtClean="0"/>
              <a:t>has </a:t>
            </a:r>
            <a:r>
              <a:rPr lang="en-US" altLang="zh-CN" i="1" dirty="0" smtClean="0"/>
              <a:t>d</a:t>
            </a:r>
            <a:r>
              <a:rPr lang="zh-CN" altLang="en-US" dirty="0"/>
              <a:t> </a:t>
            </a:r>
            <a:r>
              <a:rPr lang="en-US" altLang="zh-CN" dirty="0" smtClean="0"/>
              <a:t>buckets, but</a:t>
            </a:r>
            <a:r>
              <a:rPr lang="en-US" altLang="zh-CN" dirty="0"/>
              <a:t> </a:t>
            </a:r>
            <a:r>
              <a:rPr lang="en-US" altLang="zh-CN" dirty="0" smtClean="0"/>
              <a:t>it should be stored in one of them</a:t>
            </a:r>
            <a:endParaRPr lang="en-US" altLang="zh-CN" dirty="0"/>
          </a:p>
          <a:p>
            <a:r>
              <a:rPr lang="en-US" altLang="zh-CN" dirty="0" smtClean="0"/>
              <a:t>Constant </a:t>
            </a:r>
            <a:r>
              <a:rPr lang="en-US" altLang="zh-CN" i="1" dirty="0" smtClean="0"/>
              <a:t>search</a:t>
            </a:r>
            <a:r>
              <a:rPr lang="en-US" altLang="zh-CN" dirty="0" smtClean="0"/>
              <a:t> time</a:t>
            </a:r>
            <a:endParaRPr lang="en-US" altLang="zh-CN" dirty="0"/>
          </a:p>
          <a:p>
            <a:r>
              <a:rPr lang="en-US" altLang="zh-CN" i="1" dirty="0"/>
              <a:t>Insert</a:t>
            </a:r>
            <a:r>
              <a:rPr lang="en-US" altLang="zh-CN" dirty="0"/>
              <a:t> </a:t>
            </a:r>
            <a:r>
              <a:rPr lang="en-US" altLang="zh-CN" dirty="0" smtClean="0"/>
              <a:t>scheme: kick and reinsert process</a:t>
            </a:r>
          </a:p>
          <a:p>
            <a:pPr lvl="1"/>
            <a:r>
              <a:rPr lang="en-US" altLang="zh-CN" dirty="0" smtClean="0"/>
              <a:t>Empty bucket valid:  select a empty one of </a:t>
            </a:r>
            <a:r>
              <a:rPr lang="en-US" altLang="zh-CN" i="1" dirty="0" smtClean="0"/>
              <a:t>d </a:t>
            </a:r>
            <a:r>
              <a:rPr lang="en-US" altLang="zh-CN" dirty="0" smtClean="0"/>
              <a:t>buckets</a:t>
            </a:r>
          </a:p>
          <a:p>
            <a:pPr lvl="1"/>
            <a:r>
              <a:rPr lang="en-US" altLang="zh-CN" dirty="0" smtClean="0"/>
              <a:t>No empty bucket: kick a old KVP and take its bucket</a:t>
            </a:r>
            <a:r>
              <a:rPr lang="en-US" altLang="zh-CN" dirty="0"/>
              <a:t> </a:t>
            </a:r>
            <a:r>
              <a:rPr lang="en-US" altLang="zh-CN" dirty="0" smtClean="0"/>
              <a:t>then reinsert the kicked KVP</a:t>
            </a:r>
          </a:p>
          <a:p>
            <a:pPr lvl="1"/>
            <a:endParaRPr lang="en-US" altLang="zh-CN" dirty="0" smtClean="0"/>
          </a:p>
        </p:txBody>
      </p:sp>
      <p:sp>
        <p:nvSpPr>
          <p:cNvPr id="5" name="Date Placeholder 4"/>
          <p:cNvSpPr>
            <a:spLocks noGrp="1"/>
          </p:cNvSpPr>
          <p:nvPr>
            <p:ph type="dt" sz="half" idx="10"/>
          </p:nvPr>
        </p:nvSpPr>
        <p:spPr/>
        <p:txBody>
          <a:bodyPr/>
          <a:lstStyle/>
          <a:p>
            <a:fld id="{019EB40B-41A0-4DB7-9847-06A8CFFEB182}" type="datetime1">
              <a:rPr lang="en-US" smtClean="0"/>
              <a:t>8/31/2016</a:t>
            </a:fld>
            <a:endParaRPr lang="en-US"/>
          </a:p>
        </p:txBody>
      </p:sp>
      <p:sp>
        <p:nvSpPr>
          <p:cNvPr id="6" name="Slide Number Placeholder 5"/>
          <p:cNvSpPr>
            <a:spLocks noGrp="1"/>
          </p:cNvSpPr>
          <p:nvPr>
            <p:ph type="sldNum" sz="quarter" idx="12"/>
          </p:nvPr>
        </p:nvSpPr>
        <p:spPr/>
        <p:txBody>
          <a:bodyPr/>
          <a:lstStyle/>
          <a:p>
            <a:fld id="{7A0C3AA2-A2C9-4FF5-8746-22D831C1CE72}" type="slidenum">
              <a:rPr lang="en-US" smtClean="0"/>
              <a:t>4</a:t>
            </a:fld>
            <a:endParaRPr lang="en-US"/>
          </a:p>
        </p:txBody>
      </p:sp>
      <p:pic>
        <p:nvPicPr>
          <p:cNvPr id="4" name="Picture 3"/>
          <p:cNvPicPr>
            <a:picLocks noChangeAspect="1"/>
          </p:cNvPicPr>
          <p:nvPr/>
        </p:nvPicPr>
        <p:blipFill>
          <a:blip r:embed="rId3"/>
          <a:stretch>
            <a:fillRect/>
          </a:stretch>
        </p:blipFill>
        <p:spPr>
          <a:xfrm>
            <a:off x="2092745" y="4804569"/>
            <a:ext cx="8006510" cy="1916906"/>
          </a:xfrm>
          <a:prstGeom prst="rect">
            <a:avLst/>
          </a:prstGeom>
        </p:spPr>
      </p:pic>
      <p:pic>
        <p:nvPicPr>
          <p:cNvPr id="7" name="图片 6"/>
          <p:cNvPicPr>
            <a:picLocks noChangeAspect="1"/>
          </p:cNvPicPr>
          <p:nvPr/>
        </p:nvPicPr>
        <p:blipFill>
          <a:blip r:embed="rId4"/>
          <a:stretch>
            <a:fillRect/>
          </a:stretch>
        </p:blipFill>
        <p:spPr>
          <a:xfrm>
            <a:off x="8387003" y="675817"/>
            <a:ext cx="3190394" cy="1940842"/>
          </a:xfrm>
          <a:prstGeom prst="rect">
            <a:avLst/>
          </a:prstGeom>
        </p:spPr>
      </p:pic>
    </p:spTree>
    <p:extLst>
      <p:ext uri="{BB962C8B-B14F-4D97-AF65-F5344CB8AC3E}">
        <p14:creationId xmlns:p14="http://schemas.microsoft.com/office/powerpoint/2010/main" val="2840644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838199" y="107718"/>
            <a:ext cx="5157787" cy="562709"/>
          </a:xfrm>
        </p:spPr>
        <p:txBody>
          <a:bodyPr>
            <a:normAutofit/>
          </a:bodyPr>
          <a:lstStyle/>
          <a:p>
            <a:r>
              <a:rPr lang="en-US" altLang="zh-CN" sz="2800" b="0" dirty="0" smtClean="0">
                <a:solidFill>
                  <a:schemeClr val="accent1">
                    <a:lumMod val="50000"/>
                  </a:schemeClr>
                </a:solidFill>
              </a:rPr>
              <a:t>Direct Storage</a:t>
            </a:r>
            <a:endParaRPr lang="en-US" altLang="zh-CN" sz="3200" b="0" dirty="0">
              <a:solidFill>
                <a:schemeClr val="accent1">
                  <a:lumMod val="50000"/>
                </a:schemeClr>
              </a:solidFill>
            </a:endParaRPr>
          </a:p>
        </p:txBody>
      </p:sp>
      <mc:AlternateContent xmlns:mc="http://schemas.openxmlformats.org/markup-compatibility/2006" xmlns:a14="http://schemas.microsoft.com/office/drawing/2010/main">
        <mc:Choice Requires="a14">
          <p:sp>
            <p:nvSpPr>
              <p:cNvPr id="20" name="Content Placeholder 19"/>
              <p:cNvSpPr>
                <a:spLocks noGrp="1"/>
              </p:cNvSpPr>
              <p:nvPr>
                <p:ph sz="half" idx="2"/>
              </p:nvPr>
            </p:nvSpPr>
            <p:spPr>
              <a:xfrm>
                <a:off x="838199" y="3200399"/>
                <a:ext cx="10690227" cy="3306311"/>
              </a:xfrm>
            </p:spPr>
            <p:txBody>
              <a:bodyPr>
                <a:normAutofit fontScale="85000" lnSpcReduction="20000"/>
              </a:bodyPr>
              <a:lstStyle/>
              <a:p>
                <a:endParaRPr lang="en-US" dirty="0" smtClean="0"/>
              </a:p>
              <a:p>
                <a:endParaRPr lang="en-US" dirty="0"/>
              </a:p>
              <a:p>
                <a:pPr marL="0" indent="0">
                  <a:buNone/>
                </a:pPr>
                <a:endParaRPr lang="en-US" dirty="0"/>
              </a:p>
              <a:p>
                <a:pPr marL="228600" lvl="1">
                  <a:spcBef>
                    <a:spcPts val="1000"/>
                  </a:spcBef>
                </a:pPr>
                <a:r>
                  <a:rPr lang="en-US" altLang="zh-CN" sz="2600" dirty="0" smtClean="0">
                    <a:latin typeface="Cambria Math" panose="02040503050406030204" pitchFamily="18" charset="0"/>
                  </a:rPr>
                  <a:t>Reduce memory allocated, </a:t>
                </a:r>
                <a14:m>
                  <m:oMath xmlns:m="http://schemas.openxmlformats.org/officeDocument/2006/math">
                    <m:sSub>
                      <m:sSubPr>
                        <m:ctrlPr>
                          <a:rPr lang="zh-CN" altLang="zh-CN" sz="2600" i="1">
                            <a:latin typeface="Cambria Math" panose="02040503050406030204" pitchFamily="18" charset="0"/>
                          </a:rPr>
                        </m:ctrlPr>
                      </m:sSubPr>
                      <m:e>
                        <m:r>
                          <a:rPr lang="en-US" altLang="zh-CN" sz="2600" i="1">
                            <a:latin typeface="Cambria Math" panose="02040503050406030204" pitchFamily="18" charset="0"/>
                          </a:rPr>
                          <m:t>𝑚</m:t>
                        </m:r>
                      </m:e>
                      <m:sub>
                        <m:r>
                          <a:rPr lang="en-US" altLang="zh-CN" sz="2600" i="1">
                            <a:latin typeface="Cambria Math" panose="02040503050406030204" pitchFamily="18" charset="0"/>
                          </a:rPr>
                          <m:t>𝑜</m:t>
                        </m:r>
                      </m:sub>
                    </m:sSub>
                    <m:r>
                      <a:rPr lang="en-US" altLang="zh-CN" sz="2600" i="1">
                        <a:latin typeface="Cambria Math" panose="02040503050406030204" pitchFamily="18" charset="0"/>
                      </a:rPr>
                      <m:t>=</m:t>
                    </m:r>
                    <m:f>
                      <m:fPr>
                        <m:ctrlPr>
                          <a:rPr lang="zh-CN" altLang="zh-CN" sz="2600" i="1">
                            <a:latin typeface="Cambria Math" panose="02040503050406030204" pitchFamily="18" charset="0"/>
                          </a:rPr>
                        </m:ctrlPr>
                      </m:fPr>
                      <m:num>
                        <m:r>
                          <a:rPr lang="en-US" altLang="zh-CN" sz="2600" i="1">
                            <a:latin typeface="Cambria Math" panose="02040503050406030204" pitchFamily="18" charset="0"/>
                          </a:rPr>
                          <m:t>1</m:t>
                        </m:r>
                      </m:num>
                      <m:den>
                        <m:r>
                          <a:rPr lang="en-US" altLang="zh-CN" sz="2600" i="1">
                            <a:latin typeface="Cambria Math" panose="02040503050406030204" pitchFamily="18" charset="0"/>
                          </a:rPr>
                          <m:t>𝛼</m:t>
                        </m:r>
                      </m:den>
                    </m:f>
                    <m:r>
                      <a:rPr lang="en-US" altLang="zh-CN" sz="2600" i="1">
                        <a:latin typeface="Cambria Math" panose="02040503050406030204" pitchFamily="18" charset="0"/>
                      </a:rPr>
                      <m:t>⋅</m:t>
                    </m:r>
                    <m:r>
                      <a:rPr lang="en-US" altLang="zh-CN" sz="2600" i="1">
                        <a:latin typeface="Cambria Math" panose="02040503050406030204" pitchFamily="18" charset="0"/>
                      </a:rPr>
                      <m:t>𝑛</m:t>
                    </m:r>
                    <m:r>
                      <a:rPr lang="en-US" altLang="zh-CN" sz="2600" i="1">
                        <a:latin typeface="Cambria Math" panose="02040503050406030204" pitchFamily="18" charset="0"/>
                      </a:rPr>
                      <m:t>⋅</m:t>
                    </m:r>
                    <m:d>
                      <m:dPr>
                        <m:ctrlPr>
                          <a:rPr lang="en-US" altLang="zh-CN" sz="2600" i="1">
                            <a:latin typeface="Cambria Math" panose="02040503050406030204" pitchFamily="18" charset="0"/>
                          </a:rPr>
                        </m:ctrlPr>
                      </m:dPr>
                      <m:e>
                        <m:r>
                          <a:rPr lang="en-US" altLang="zh-CN" sz="2600" i="1">
                            <a:latin typeface="Cambria Math" panose="02040503050406030204" pitchFamily="18" charset="0"/>
                          </a:rPr>
                          <m:t>𝑥</m:t>
                        </m:r>
                        <m:r>
                          <a:rPr lang="en-US" altLang="zh-CN" sz="2600" i="1">
                            <a:latin typeface="Cambria Math" panose="02040503050406030204" pitchFamily="18" charset="0"/>
                          </a:rPr>
                          <m:t>+</m:t>
                        </m:r>
                        <m:r>
                          <a:rPr lang="en-US" altLang="zh-CN" sz="2600" i="1">
                            <a:latin typeface="Cambria Math" panose="02040503050406030204" pitchFamily="18" charset="0"/>
                          </a:rPr>
                          <m:t>𝑦</m:t>
                        </m:r>
                      </m:e>
                    </m:d>
                  </m:oMath>
                </a14:m>
                <a:r>
                  <a:rPr lang="en-US" altLang="zh-CN" sz="2600" dirty="0"/>
                  <a:t> ; </a:t>
                </a:r>
                <a14:m>
                  <m:oMath xmlns:m="http://schemas.openxmlformats.org/officeDocument/2006/math">
                    <m:sSub>
                      <m:sSubPr>
                        <m:ctrlPr>
                          <a:rPr lang="zh-CN" altLang="zh-CN" sz="2600" i="1">
                            <a:latin typeface="Cambria Math" panose="02040503050406030204" pitchFamily="18" charset="0"/>
                          </a:rPr>
                        </m:ctrlPr>
                      </m:sSubPr>
                      <m:e>
                        <m:r>
                          <a:rPr lang="en-US" altLang="zh-CN" sz="2600" i="1">
                            <a:latin typeface="Cambria Math" panose="02040503050406030204" pitchFamily="18" charset="0"/>
                          </a:rPr>
                          <m:t>𝑚</m:t>
                        </m:r>
                      </m:e>
                      <m:sub>
                        <m:r>
                          <a:rPr lang="en-US" altLang="zh-CN" sz="2600" i="1">
                            <a:latin typeface="Cambria Math" panose="02040503050406030204" pitchFamily="18" charset="0"/>
                          </a:rPr>
                          <m:t>𝑑</m:t>
                        </m:r>
                      </m:sub>
                    </m:sSub>
                    <m:r>
                      <a:rPr lang="en-US" altLang="zh-CN" sz="2600" i="1">
                        <a:latin typeface="Cambria Math" panose="02040503050406030204" pitchFamily="18" charset="0"/>
                      </a:rPr>
                      <m:t>=</m:t>
                    </m:r>
                    <m:f>
                      <m:fPr>
                        <m:ctrlPr>
                          <a:rPr lang="zh-CN" altLang="zh-CN" sz="2600" i="1">
                            <a:latin typeface="Cambria Math" panose="02040503050406030204" pitchFamily="18" charset="0"/>
                          </a:rPr>
                        </m:ctrlPr>
                      </m:fPr>
                      <m:num>
                        <m:r>
                          <a:rPr lang="en-US" altLang="zh-CN" sz="2600" i="1">
                            <a:latin typeface="Cambria Math" panose="02040503050406030204" pitchFamily="18" charset="0"/>
                          </a:rPr>
                          <m:t>1</m:t>
                        </m:r>
                      </m:num>
                      <m:den>
                        <m:r>
                          <a:rPr lang="en-US" altLang="zh-CN" sz="2600" i="1">
                            <a:latin typeface="Cambria Math" panose="02040503050406030204" pitchFamily="18" charset="0"/>
                          </a:rPr>
                          <m:t>𝛼</m:t>
                        </m:r>
                      </m:den>
                    </m:f>
                    <m:r>
                      <a:rPr lang="en-US" altLang="zh-CN" sz="2600" i="1">
                        <a:latin typeface="Cambria Math" panose="02040503050406030204" pitchFamily="18" charset="0"/>
                      </a:rPr>
                      <m:t>⋅</m:t>
                    </m:r>
                    <m:r>
                      <a:rPr lang="en-US" altLang="zh-CN" sz="2600" i="1">
                        <a:latin typeface="Cambria Math" panose="02040503050406030204" pitchFamily="18" charset="0"/>
                      </a:rPr>
                      <m:t>𝑛</m:t>
                    </m:r>
                    <m:r>
                      <a:rPr lang="en-US" altLang="zh-CN" sz="2600" i="1">
                        <a:latin typeface="Cambria Math" panose="02040503050406030204" pitchFamily="18" charset="0"/>
                      </a:rPr>
                      <m:t>∙</m:t>
                    </m:r>
                    <m:d>
                      <m:dPr>
                        <m:ctrlPr>
                          <a:rPr lang="zh-CN" altLang="zh-CN" sz="2600" i="1">
                            <a:latin typeface="Cambria Math" panose="02040503050406030204" pitchFamily="18" charset="0"/>
                          </a:rPr>
                        </m:ctrlPr>
                      </m:dPr>
                      <m:e>
                        <m:r>
                          <a:rPr lang="en-US" altLang="zh-CN" sz="2600" i="1">
                            <a:latin typeface="Cambria Math" panose="02040503050406030204" pitchFamily="18" charset="0"/>
                          </a:rPr>
                          <m:t>𝑥</m:t>
                        </m:r>
                        <m:r>
                          <a:rPr lang="en-US" altLang="zh-CN" sz="2600" i="1">
                            <a:latin typeface="Cambria Math" panose="02040503050406030204" pitchFamily="18" charset="0"/>
                          </a:rPr>
                          <m:t>+</m:t>
                        </m:r>
                        <m:r>
                          <a:rPr lang="en-US" altLang="zh-CN" sz="2600" i="1">
                            <a:latin typeface="Cambria Math" panose="02040503050406030204" pitchFamily="18" charset="0"/>
                          </a:rPr>
                          <m:t>𝑧</m:t>
                        </m:r>
                      </m:e>
                    </m:d>
                    <m:r>
                      <a:rPr lang="en-US" altLang="zh-CN" sz="2600" i="1">
                        <a:latin typeface="Cambria Math" panose="02040503050406030204" pitchFamily="18" charset="0"/>
                      </a:rPr>
                      <m:t>+</m:t>
                    </m:r>
                    <m:r>
                      <a:rPr lang="en-US" altLang="zh-CN" sz="2600" i="1">
                        <a:latin typeface="Cambria Math" panose="02040503050406030204" pitchFamily="18" charset="0"/>
                      </a:rPr>
                      <m:t>𝑛</m:t>
                    </m:r>
                    <m:r>
                      <a:rPr lang="en-US" altLang="zh-CN" sz="2600" i="1">
                        <a:latin typeface="Cambria Math" panose="02040503050406030204" pitchFamily="18" charset="0"/>
                      </a:rPr>
                      <m:t>⋅</m:t>
                    </m:r>
                    <m:r>
                      <a:rPr lang="en-US" altLang="zh-CN" sz="2600" i="1">
                        <a:latin typeface="Cambria Math" panose="02040503050406030204" pitchFamily="18" charset="0"/>
                      </a:rPr>
                      <m:t>𝑦</m:t>
                    </m:r>
                  </m:oMath>
                </a14:m>
                <a:endParaRPr lang="en-US" altLang="zh-CN" sz="2600" dirty="0" smtClean="0">
                  <a:latin typeface="Cambria Math" panose="02040503050406030204" pitchFamily="18" charset="0"/>
                </a:endParaRPr>
              </a:p>
              <a:p>
                <a:pPr lvl="1"/>
                <a14:m>
                  <m:oMath xmlns:m="http://schemas.openxmlformats.org/officeDocument/2006/math">
                    <m:r>
                      <a:rPr lang="en-US" altLang="zh-CN" i="1">
                        <a:latin typeface="Cambria Math" panose="02040503050406030204" pitchFamily="18" charset="0"/>
                      </a:rPr>
                      <m:t>𝑥</m:t>
                    </m:r>
                    <m:r>
                      <a:rPr lang="en-US" altLang="zh-CN">
                        <a:latin typeface="Cambria Math" panose="02040503050406030204" pitchFamily="18" charset="0"/>
                      </a:rPr>
                      <m:t>:</m:t>
                    </m:r>
                    <m:r>
                      <m:rPr>
                        <m:sty m:val="p"/>
                      </m:rPr>
                      <a:rPr lang="en-US" altLang="zh-CN">
                        <a:latin typeface="Cambria Math" panose="02040503050406030204" pitchFamily="18" charset="0"/>
                      </a:rPr>
                      <m:t>key</m:t>
                    </m:r>
                    <m:r>
                      <a:rPr lang="en-US" altLang="zh-CN">
                        <a:latin typeface="Cambria Math" panose="02040503050406030204" pitchFamily="18" charset="0"/>
                      </a:rPr>
                      <m:t> </m:t>
                    </m:r>
                    <m:r>
                      <m:rPr>
                        <m:sty m:val="p"/>
                      </m:rPr>
                      <a:rPr lang="en-US" altLang="zh-CN">
                        <a:latin typeface="Cambria Math" panose="02040503050406030204" pitchFamily="18" charset="0"/>
                      </a:rPr>
                      <m:t>size</m:t>
                    </m:r>
                    <m:r>
                      <a:rPr lang="en-US" altLang="zh-CN" i="1">
                        <a:latin typeface="Cambria Math" panose="02040503050406030204" pitchFamily="18" charset="0"/>
                      </a:rPr>
                      <m:t>; </m:t>
                    </m:r>
                    <m:r>
                      <a:rPr lang="en-US" altLang="zh-CN" i="1">
                        <a:latin typeface="Cambria Math" panose="02040503050406030204" pitchFamily="18" charset="0"/>
                      </a:rPr>
                      <m:t>𝑦</m:t>
                    </m:r>
                    <m:r>
                      <a:rPr lang="en-US" altLang="zh-CN" i="1">
                        <a:latin typeface="Cambria Math" panose="02040503050406030204" pitchFamily="18" charset="0"/>
                      </a:rPr>
                      <m:t>:</m:t>
                    </m:r>
                    <m:r>
                      <m:rPr>
                        <m:nor/>
                      </m:rPr>
                      <a:rPr lang="en-US" altLang="zh-CN" dirty="0"/>
                      <m:t> </m:t>
                    </m:r>
                    <m:r>
                      <m:rPr>
                        <m:nor/>
                      </m:rPr>
                      <a:rPr lang="en-US" altLang="zh-CN" dirty="0"/>
                      <m:t>value</m:t>
                    </m:r>
                    <m:r>
                      <m:rPr>
                        <m:nor/>
                      </m:rPr>
                      <a:rPr lang="en-US" altLang="zh-CN" dirty="0"/>
                      <m:t> </m:t>
                    </m:r>
                    <m:r>
                      <m:rPr>
                        <m:nor/>
                      </m:rPr>
                      <a:rPr lang="en-US" altLang="zh-CN" dirty="0"/>
                      <m:t>size</m:t>
                    </m:r>
                    <m:r>
                      <a:rPr lang="en-US" altLang="zh-CN" dirty="0">
                        <a:latin typeface="Cambria Math" panose="02040503050406030204" pitchFamily="18" charset="0"/>
                      </a:rPr>
                      <m:t>; </m:t>
                    </m:r>
                    <m:r>
                      <m:rPr>
                        <m:sty m:val="p"/>
                      </m:rPr>
                      <a:rPr lang="en-US" altLang="zh-CN">
                        <a:latin typeface="Cambria Math" panose="02040503050406030204" pitchFamily="18" charset="0"/>
                      </a:rPr>
                      <m:t>z</m:t>
                    </m:r>
                    <m:r>
                      <a:rPr lang="en-US" altLang="zh-CN">
                        <a:latin typeface="Cambria Math" panose="02040503050406030204" pitchFamily="18" charset="0"/>
                      </a:rPr>
                      <m:t>:</m:t>
                    </m:r>
                    <m:r>
                      <m:rPr>
                        <m:sty m:val="p"/>
                      </m:rPr>
                      <a:rPr lang="en-US" altLang="zh-CN" b="0" i="0" smtClean="0">
                        <a:latin typeface="Cambria Math" panose="02040503050406030204" pitchFamily="18" charset="0"/>
                      </a:rPr>
                      <m:t>the</m:t>
                    </m:r>
                  </m:oMath>
                </a14:m>
                <a:r>
                  <a:rPr lang="en-US" altLang="zh-CN" dirty="0" smtClean="0"/>
                  <a:t> </a:t>
                </a:r>
                <a:r>
                  <a:rPr lang="en-US" altLang="zh-CN" dirty="0"/>
                  <a:t>size</a:t>
                </a:r>
                <a14:m>
                  <m:oMath xmlns:m="http://schemas.openxmlformats.org/officeDocument/2006/math">
                    <m:r>
                      <a:rPr lang="en-US" altLang="zh-CN" b="0" i="0" smtClean="0">
                        <a:latin typeface="Cambria Math" panose="02040503050406030204" pitchFamily="18" charset="0"/>
                      </a:rPr>
                      <m:t> </m:t>
                    </m:r>
                    <m:r>
                      <m:rPr>
                        <m:sty m:val="p"/>
                      </m:rPr>
                      <a:rPr lang="en-US" altLang="zh-CN" b="0" i="0" smtClean="0">
                        <a:latin typeface="Cambria Math" panose="02040503050406030204" pitchFamily="18" charset="0"/>
                      </a:rPr>
                      <m:t>of</m:t>
                    </m:r>
                    <m:r>
                      <a:rPr lang="en-US" altLang="zh-CN" b="0" i="0" smtClean="0">
                        <a:latin typeface="Cambria Math" panose="02040503050406030204" pitchFamily="18" charset="0"/>
                      </a:rPr>
                      <m:t> </m:t>
                    </m:r>
                    <m:r>
                      <m:rPr>
                        <m:sty m:val="p"/>
                      </m:rPr>
                      <a:rPr lang="en-US" altLang="zh-CN" b="0" i="0" smtClean="0">
                        <a:latin typeface="Cambria Math" panose="02040503050406030204" pitchFamily="18" charset="0"/>
                      </a:rPr>
                      <m:t>value</m:t>
                    </m:r>
                    <m:r>
                      <a:rPr lang="en-US" altLang="zh-CN" b="0" i="0" smtClean="0">
                        <a:latin typeface="Cambria Math" panose="02040503050406030204" pitchFamily="18" charset="0"/>
                      </a:rPr>
                      <m:t> </m:t>
                    </m:r>
                    <m:r>
                      <m:rPr>
                        <m:sty m:val="p"/>
                      </m:rPr>
                      <a:rPr lang="en-US" altLang="zh-CN" b="0" i="0" smtClean="0">
                        <a:latin typeface="Cambria Math" panose="02040503050406030204" pitchFamily="18" charset="0"/>
                      </a:rPr>
                      <m:t>address</m:t>
                    </m:r>
                    <m:r>
                      <a:rPr lang="en-US" altLang="zh-CN">
                        <a:latin typeface="Cambria Math" panose="02040503050406030204" pitchFamily="18" charset="0"/>
                      </a:rPr>
                      <m:t>; </m:t>
                    </m:r>
                  </m:oMath>
                </a14:m>
                <a:endParaRPr lang="en-US" altLang="zh-CN" dirty="0">
                  <a:latin typeface="Cambria Math" panose="02040503050406030204" pitchFamily="18" charset="0"/>
                </a:endParaRPr>
              </a:p>
              <a:p>
                <a:pPr lvl="1"/>
                <a14:m>
                  <m:oMath xmlns:m="http://schemas.openxmlformats.org/officeDocument/2006/math">
                    <m:r>
                      <a:rPr lang="en-US" altLang="zh-CN" i="1">
                        <a:latin typeface="Cambria Math" panose="02040503050406030204" pitchFamily="18" charset="0"/>
                      </a:rPr>
                      <m:t>𝛼</m:t>
                    </m:r>
                  </m:oMath>
                </a14:m>
                <a:r>
                  <a:rPr lang="en-US" altLang="zh-CN" dirty="0"/>
                  <a:t>: load factor; </a:t>
                </a:r>
                <a14:m>
                  <m:oMath xmlns:m="http://schemas.openxmlformats.org/officeDocument/2006/math">
                    <m:r>
                      <a:rPr lang="en-US" altLang="zh-CN">
                        <a:latin typeface="Cambria Math" panose="02040503050406030204" pitchFamily="18" charset="0"/>
                      </a:rPr>
                      <m:t> </m:t>
                    </m:r>
                    <m:r>
                      <a:rPr lang="en-US" altLang="zh-CN" i="1">
                        <a:latin typeface="Cambria Math" panose="02040503050406030204" pitchFamily="18" charset="0"/>
                      </a:rPr>
                      <m:t>𝑛</m:t>
                    </m:r>
                  </m:oMath>
                </a14:m>
                <a:r>
                  <a:rPr lang="en-US" altLang="zh-CN" dirty="0"/>
                  <a:t>: the number of </a:t>
                </a:r>
                <a:r>
                  <a:rPr lang="en-US" altLang="zh-CN" dirty="0" smtClean="0"/>
                  <a:t>KVPs.</a:t>
                </a:r>
                <a:endParaRPr lang="en-US" altLang="zh-CN" dirty="0" smtClean="0">
                  <a:latin typeface="Cambria Math" panose="02040503050406030204" pitchFamily="18" charset="0"/>
                </a:endParaRPr>
              </a:p>
              <a:p>
                <a:r>
                  <a:rPr lang="en-US" altLang="zh-CN" dirty="0"/>
                  <a:t>More memory efficient when </a:t>
                </a:r>
                <a:r>
                  <a:rPr lang="en-US" altLang="zh-CN" i="1" dirty="0">
                    <a:latin typeface="Cambria Math" panose="02040503050406030204" pitchFamily="18" charset="0"/>
                    <a:ea typeface="Cambria Math" panose="02040503050406030204" pitchFamily="18" charset="0"/>
                  </a:rPr>
                  <a:t>y</a:t>
                </a:r>
                <a:r>
                  <a:rPr lang="en-US" altLang="zh-CN" dirty="0"/>
                  <a:t> is much larger than </a:t>
                </a:r>
                <a:r>
                  <a:rPr lang="en-US" altLang="zh-CN" i="1" dirty="0">
                    <a:latin typeface="Cambria Math" panose="02040503050406030204" pitchFamily="18" charset="0"/>
                    <a:ea typeface="Cambria Math" panose="02040503050406030204" pitchFamily="18" charset="0"/>
                  </a:rPr>
                  <a:t>x</a:t>
                </a:r>
                <a:endParaRPr lang="en-US" altLang="zh-CN" dirty="0" smtClean="0">
                  <a:latin typeface="Cambria Math" panose="02040503050406030204" pitchFamily="18" charset="0"/>
                  <a:ea typeface="Cambria Math" panose="02040503050406030204" pitchFamily="18" charset="0"/>
                </a:endParaRPr>
              </a:p>
              <a:p>
                <a:r>
                  <a:rPr lang="en-US" altLang="zh-CN" dirty="0" smtClean="0"/>
                  <a:t>Reduce memory bandwidth for kicking and reinserting process</a:t>
                </a:r>
              </a:p>
              <a:p>
                <a:r>
                  <a:rPr lang="en-US" altLang="zh-CN" dirty="0"/>
                  <a:t>A</a:t>
                </a:r>
                <a:r>
                  <a:rPr lang="en-US" altLang="zh-CN" dirty="0" smtClean="0"/>
                  <a:t>ccess value array  once for each operation</a:t>
                </a:r>
                <a:endParaRPr lang="en-US" altLang="zh-CN" dirty="0"/>
              </a:p>
              <a:p>
                <a:endParaRPr lang="en-US" altLang="zh-CN" i="1" dirty="0" smtClean="0"/>
              </a:p>
              <a:p>
                <a:endParaRPr lang="en-US" altLang="zh-CN" dirty="0" smtClean="0"/>
              </a:p>
              <a:p>
                <a:endParaRPr lang="en-US" dirty="0" smtClean="0"/>
              </a:p>
              <a:p>
                <a:endParaRPr lang="en-US" dirty="0"/>
              </a:p>
            </p:txBody>
          </p:sp>
        </mc:Choice>
        <mc:Fallback xmlns="">
          <p:sp>
            <p:nvSpPr>
              <p:cNvPr id="20" name="Content Placeholder 19"/>
              <p:cNvSpPr>
                <a:spLocks noGrp="1" noRot="1" noChangeAspect="1" noMove="1" noResize="1" noEditPoints="1" noAdjustHandles="1" noChangeArrowheads="1" noChangeShapeType="1" noTextEdit="1"/>
              </p:cNvSpPr>
              <p:nvPr>
                <p:ph sz="half" idx="2"/>
              </p:nvPr>
            </p:nvSpPr>
            <p:spPr>
              <a:xfrm>
                <a:off x="838199" y="3200399"/>
                <a:ext cx="10690227" cy="3306311"/>
              </a:xfrm>
              <a:blipFill rotWithShape="0">
                <a:blip r:embed="rId3"/>
                <a:stretch>
                  <a:fillRect l="-741" b="-3875"/>
                </a:stretch>
              </a:blipFill>
            </p:spPr>
            <p:txBody>
              <a:bodyPr/>
              <a:lstStyle/>
              <a:p>
                <a:r>
                  <a:rPr lang="zh-CN" altLang="en-US">
                    <a:noFill/>
                  </a:rPr>
                  <a:t> </a:t>
                </a:r>
              </a:p>
            </p:txBody>
          </p:sp>
        </mc:Fallback>
      </mc:AlternateContent>
      <p:sp>
        <p:nvSpPr>
          <p:cNvPr id="6" name="文本占位符 5"/>
          <p:cNvSpPr>
            <a:spLocks noGrp="1"/>
          </p:cNvSpPr>
          <p:nvPr>
            <p:ph type="body" sz="quarter" idx="3"/>
          </p:nvPr>
        </p:nvSpPr>
        <p:spPr>
          <a:xfrm>
            <a:off x="6170612" y="95305"/>
            <a:ext cx="5183188" cy="575122"/>
          </a:xfrm>
        </p:spPr>
        <p:txBody>
          <a:bodyPr>
            <a:normAutofit/>
          </a:bodyPr>
          <a:lstStyle/>
          <a:p>
            <a:r>
              <a:rPr lang="en-US" altLang="zh-CN" sz="2800" b="0" dirty="0" smtClean="0">
                <a:solidFill>
                  <a:schemeClr val="accent1">
                    <a:lumMod val="50000"/>
                  </a:schemeClr>
                </a:solidFill>
              </a:rPr>
              <a:t>Decoupled Storage [5]</a:t>
            </a:r>
            <a:endParaRPr lang="en-US" altLang="zh-CN" sz="3200" b="0" dirty="0">
              <a:solidFill>
                <a:schemeClr val="accent1">
                  <a:lumMod val="50000"/>
                </a:schemeClr>
              </a:solidFill>
            </a:endParaRPr>
          </a:p>
        </p:txBody>
      </p:sp>
      <p:sp>
        <p:nvSpPr>
          <p:cNvPr id="4" name="Date Placeholder 3"/>
          <p:cNvSpPr>
            <a:spLocks noGrp="1"/>
          </p:cNvSpPr>
          <p:nvPr>
            <p:ph type="dt" sz="half" idx="10"/>
          </p:nvPr>
        </p:nvSpPr>
        <p:spPr/>
        <p:txBody>
          <a:bodyPr/>
          <a:lstStyle/>
          <a:p>
            <a:fld id="{CD04EAB9-9C14-46A7-9335-3C6084276359}" type="datetime1">
              <a:rPr lang="en-US" smtClean="0"/>
              <a:t>8/31/2016</a:t>
            </a:fld>
            <a:endParaRPr lang="en-US" dirty="0"/>
          </a:p>
        </p:txBody>
      </p:sp>
      <p:sp>
        <p:nvSpPr>
          <p:cNvPr id="5" name="Slide Number Placeholder 4"/>
          <p:cNvSpPr>
            <a:spLocks noGrp="1"/>
          </p:cNvSpPr>
          <p:nvPr>
            <p:ph type="sldNum" sz="quarter" idx="12"/>
          </p:nvPr>
        </p:nvSpPr>
        <p:spPr/>
        <p:txBody>
          <a:bodyPr/>
          <a:lstStyle/>
          <a:p>
            <a:fld id="{7A0C3AA2-A2C9-4FF5-8746-22D831C1CE72}" type="slidenum">
              <a:rPr lang="en-US" smtClean="0"/>
              <a:t>5</a:t>
            </a:fld>
            <a:endParaRPr lang="en-US"/>
          </a:p>
        </p:txBody>
      </p:sp>
      <p:pic>
        <p:nvPicPr>
          <p:cNvPr id="2" name="图片 1"/>
          <p:cNvPicPr>
            <a:picLocks noChangeAspect="1"/>
          </p:cNvPicPr>
          <p:nvPr/>
        </p:nvPicPr>
        <p:blipFill>
          <a:blip r:embed="rId4"/>
          <a:stretch>
            <a:fillRect/>
          </a:stretch>
        </p:blipFill>
        <p:spPr>
          <a:xfrm>
            <a:off x="1775957" y="670427"/>
            <a:ext cx="3610886" cy="3521966"/>
          </a:xfrm>
          <a:prstGeom prst="rect">
            <a:avLst/>
          </a:prstGeom>
        </p:spPr>
      </p:pic>
      <p:pic>
        <p:nvPicPr>
          <p:cNvPr id="9" name="图片 8"/>
          <p:cNvPicPr>
            <a:picLocks noChangeAspect="1"/>
          </p:cNvPicPr>
          <p:nvPr/>
        </p:nvPicPr>
        <p:blipFill>
          <a:blip r:embed="rId5"/>
          <a:stretch>
            <a:fillRect/>
          </a:stretch>
        </p:blipFill>
        <p:spPr>
          <a:xfrm>
            <a:off x="6830790" y="670427"/>
            <a:ext cx="4349294" cy="3475528"/>
          </a:xfrm>
          <a:prstGeom prst="rect">
            <a:avLst/>
          </a:prstGeom>
        </p:spPr>
      </p:pic>
    </p:spTree>
    <p:extLst>
      <p:ext uri="{BB962C8B-B14F-4D97-AF65-F5344CB8AC3E}">
        <p14:creationId xmlns:p14="http://schemas.microsoft.com/office/powerpoint/2010/main" val="2494860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49685"/>
          </a:xfrm>
        </p:spPr>
        <p:txBody>
          <a:bodyPr>
            <a:normAutofit fontScale="90000"/>
          </a:bodyPr>
          <a:lstStyle/>
          <a:p>
            <a:r>
              <a:rPr lang="en-US" dirty="0" smtClean="0">
                <a:solidFill>
                  <a:schemeClr val="accent1">
                    <a:lumMod val="50000"/>
                  </a:schemeClr>
                </a:solidFill>
              </a:rPr>
              <a:t>Pipeline Scheme</a:t>
            </a:r>
            <a:r>
              <a:rPr lang="en-US" dirty="0" smtClean="0"/>
              <a:t>	</a:t>
            </a:r>
            <a:endParaRPr lang="en-US" dirty="0"/>
          </a:p>
        </p:txBody>
      </p:sp>
      <p:sp>
        <p:nvSpPr>
          <p:cNvPr id="8" name="Content Placeholder 7"/>
          <p:cNvSpPr>
            <a:spLocks noGrp="1"/>
          </p:cNvSpPr>
          <p:nvPr>
            <p:ph idx="1"/>
          </p:nvPr>
        </p:nvSpPr>
        <p:spPr>
          <a:xfrm>
            <a:off x="838200" y="984457"/>
            <a:ext cx="10367682" cy="1640548"/>
          </a:xfrm>
        </p:spPr>
        <p:txBody>
          <a:bodyPr>
            <a:normAutofit/>
          </a:bodyPr>
          <a:lstStyle/>
          <a:p>
            <a:r>
              <a:rPr lang="en-US" sz="2000" dirty="0" smtClean="0"/>
              <a:t>Simple data path: </a:t>
            </a:r>
            <a:r>
              <a:rPr lang="en-US" sz="1800" dirty="0"/>
              <a:t>T</a:t>
            </a:r>
            <a:r>
              <a:rPr lang="en-US" sz="1800" dirty="0" smtClean="0"/>
              <a:t>he data path of the</a:t>
            </a:r>
            <a:r>
              <a:rPr lang="en-US" sz="1800" i="1" dirty="0" smtClean="0"/>
              <a:t> insert </a:t>
            </a:r>
            <a:r>
              <a:rPr lang="en-US" sz="1800" dirty="0" smtClean="0"/>
              <a:t>operation has a feedback path.</a:t>
            </a:r>
          </a:p>
          <a:p>
            <a:pPr lvl="1"/>
            <a:r>
              <a:rPr lang="en-US" sz="1800" dirty="0" smtClean="0"/>
              <a:t>The kicking </a:t>
            </a:r>
            <a:r>
              <a:rPr lang="en-US" sz="1800" dirty="0" smtClean="0"/>
              <a:t>cycle </a:t>
            </a:r>
            <a:r>
              <a:rPr lang="en-US" sz="1800" dirty="0" smtClean="0"/>
              <a:t>is</a:t>
            </a:r>
            <a:r>
              <a:rPr lang="en-US" sz="1800" dirty="0" smtClean="0"/>
              <a:t> </a:t>
            </a:r>
            <a:r>
              <a:rPr lang="en-US" sz="1800" dirty="0" smtClean="0"/>
              <a:t>not </a:t>
            </a:r>
            <a:r>
              <a:rPr lang="en-US" sz="1800" dirty="0" smtClean="0"/>
              <a:t>determined</a:t>
            </a:r>
            <a:r>
              <a:rPr lang="en-US" sz="1800" dirty="0" smtClean="0"/>
              <a:t>. The KVS has to </a:t>
            </a:r>
            <a:r>
              <a:rPr lang="en-US" sz="1800" dirty="0"/>
              <a:t>s</a:t>
            </a:r>
            <a:r>
              <a:rPr lang="en-US" sz="1800" dirty="0" smtClean="0"/>
              <a:t>tall during all the kicking cycle</a:t>
            </a:r>
            <a:endParaRPr lang="en-US" sz="1800" dirty="0"/>
          </a:p>
        </p:txBody>
      </p:sp>
      <p:sp>
        <p:nvSpPr>
          <p:cNvPr id="5" name="Date Placeholder 4"/>
          <p:cNvSpPr>
            <a:spLocks noGrp="1"/>
          </p:cNvSpPr>
          <p:nvPr>
            <p:ph type="dt" sz="half" idx="10"/>
          </p:nvPr>
        </p:nvSpPr>
        <p:spPr/>
        <p:txBody>
          <a:bodyPr/>
          <a:lstStyle/>
          <a:p>
            <a:fld id="{EA62AA9A-5E0D-47E7-A613-14D27A954A88}" type="datetime1">
              <a:rPr lang="en-US" smtClean="0"/>
              <a:t>8/31/2016</a:t>
            </a:fld>
            <a:endParaRPr lang="en-US"/>
          </a:p>
        </p:txBody>
      </p:sp>
      <p:sp>
        <p:nvSpPr>
          <p:cNvPr id="6" name="Slide Number Placeholder 5"/>
          <p:cNvSpPr>
            <a:spLocks noGrp="1"/>
          </p:cNvSpPr>
          <p:nvPr>
            <p:ph type="sldNum" sz="quarter" idx="12"/>
          </p:nvPr>
        </p:nvSpPr>
        <p:spPr/>
        <p:txBody>
          <a:bodyPr/>
          <a:lstStyle/>
          <a:p>
            <a:fld id="{7A0C3AA2-A2C9-4FF5-8746-22D831C1CE72}" type="slidenum">
              <a:rPr lang="en-US" smtClean="0"/>
              <a:t>6</a:t>
            </a:fld>
            <a:endParaRPr lang="en-US"/>
          </a:p>
        </p:txBody>
      </p:sp>
      <p:pic>
        <p:nvPicPr>
          <p:cNvPr id="3" name="图片 2"/>
          <p:cNvPicPr>
            <a:picLocks noChangeAspect="1"/>
          </p:cNvPicPr>
          <p:nvPr/>
        </p:nvPicPr>
        <p:blipFill>
          <a:blip r:embed="rId3"/>
          <a:stretch>
            <a:fillRect/>
          </a:stretch>
        </p:blipFill>
        <p:spPr>
          <a:xfrm>
            <a:off x="2446714" y="1816513"/>
            <a:ext cx="6680546" cy="2291019"/>
          </a:xfrm>
          <a:prstGeom prst="rect">
            <a:avLst/>
          </a:prstGeom>
        </p:spPr>
      </p:pic>
      <p:pic>
        <p:nvPicPr>
          <p:cNvPr id="4" name="图片 3"/>
          <p:cNvPicPr>
            <a:picLocks noChangeAspect="1"/>
          </p:cNvPicPr>
          <p:nvPr/>
        </p:nvPicPr>
        <p:blipFill>
          <a:blip r:embed="rId4"/>
          <a:stretch>
            <a:fillRect/>
          </a:stretch>
        </p:blipFill>
        <p:spPr>
          <a:xfrm>
            <a:off x="2381745" y="4572000"/>
            <a:ext cx="6810483" cy="1784350"/>
          </a:xfrm>
          <a:prstGeom prst="rect">
            <a:avLst/>
          </a:prstGeom>
        </p:spPr>
      </p:pic>
      <p:sp>
        <p:nvSpPr>
          <p:cNvPr id="9" name="Content Placeholder 7"/>
          <p:cNvSpPr txBox="1">
            <a:spLocks/>
          </p:cNvSpPr>
          <p:nvPr/>
        </p:nvSpPr>
        <p:spPr>
          <a:xfrm>
            <a:off x="762000" y="3802854"/>
            <a:ext cx="10591800" cy="12190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000" dirty="0" smtClean="0"/>
          </a:p>
          <a:p>
            <a:r>
              <a:rPr lang="en-US" sz="2000" dirty="0" smtClean="0"/>
              <a:t>Divided </a:t>
            </a:r>
            <a:r>
              <a:rPr lang="en-US" sz="2000" dirty="0"/>
              <a:t>data path of </a:t>
            </a:r>
            <a:r>
              <a:rPr lang="en-US" sz="2000" dirty="0" smtClean="0"/>
              <a:t>insert:  The KVS only need one clock cycle stall for each kicking cycle</a:t>
            </a:r>
            <a:endParaRPr lang="en-US" sz="1800" dirty="0" smtClean="0"/>
          </a:p>
        </p:txBody>
      </p:sp>
    </p:spTree>
    <p:extLst>
      <p:ext uri="{BB962C8B-B14F-4D97-AF65-F5344CB8AC3E}">
        <p14:creationId xmlns:p14="http://schemas.microsoft.com/office/powerpoint/2010/main" val="347904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0443"/>
          </a:xfrm>
        </p:spPr>
        <p:txBody>
          <a:bodyPr/>
          <a:lstStyle/>
          <a:p>
            <a:r>
              <a:rPr lang="en-US" altLang="zh-CN" dirty="0" smtClean="0">
                <a:solidFill>
                  <a:schemeClr val="accent1">
                    <a:lumMod val="50000"/>
                  </a:schemeClr>
                </a:solidFill>
              </a:rPr>
              <a:t>Architecture</a:t>
            </a:r>
            <a:endParaRPr lang="en-US" dirty="0">
              <a:solidFill>
                <a:schemeClr val="accent1">
                  <a:lumMod val="50000"/>
                </a:schemeClr>
              </a:solidFill>
            </a:endParaRPr>
          </a:p>
        </p:txBody>
      </p:sp>
      <p:sp>
        <p:nvSpPr>
          <p:cNvPr id="7" name="Content Placeholder 6"/>
          <p:cNvSpPr>
            <a:spLocks noGrp="1"/>
          </p:cNvSpPr>
          <p:nvPr>
            <p:ph idx="1"/>
          </p:nvPr>
        </p:nvSpPr>
        <p:spPr>
          <a:xfrm>
            <a:off x="1167384" y="3944876"/>
            <a:ext cx="10515600" cy="2238565"/>
          </a:xfrm>
        </p:spPr>
        <p:txBody>
          <a:bodyPr>
            <a:normAutofit fontScale="92500" lnSpcReduction="10000"/>
          </a:bodyPr>
          <a:lstStyle/>
          <a:p>
            <a:r>
              <a:rPr lang="en-US" altLang="zh-CN" i="1" dirty="0" smtClean="0"/>
              <a:t>Hash</a:t>
            </a:r>
            <a:r>
              <a:rPr lang="en-US" altLang="zh-CN" dirty="0" smtClean="0"/>
              <a:t>:  Jenkins hash function[6] is selected; </a:t>
            </a:r>
          </a:p>
          <a:p>
            <a:r>
              <a:rPr lang="en-US" altLang="zh-CN" i="1" dirty="0" smtClean="0"/>
              <a:t>Search</a:t>
            </a:r>
            <a:r>
              <a:rPr lang="en-US" altLang="zh-CN" dirty="0" smtClean="0"/>
              <a:t>: read key arrays; </a:t>
            </a:r>
          </a:p>
          <a:p>
            <a:r>
              <a:rPr lang="en-US" altLang="zh-CN" i="1" dirty="0" smtClean="0"/>
              <a:t>Execute</a:t>
            </a:r>
            <a:r>
              <a:rPr lang="en-US" altLang="zh-CN" dirty="0"/>
              <a:t>:</a:t>
            </a:r>
            <a:r>
              <a:rPr lang="en-US" altLang="zh-CN" dirty="0" smtClean="0"/>
              <a:t> select a key </a:t>
            </a:r>
            <a:r>
              <a:rPr lang="en-US" altLang="zh-CN" dirty="0"/>
              <a:t>or kick</a:t>
            </a:r>
          </a:p>
          <a:p>
            <a:r>
              <a:rPr lang="en-US" altLang="zh-CN" i="1" dirty="0"/>
              <a:t>Kick</a:t>
            </a:r>
            <a:r>
              <a:rPr lang="en-US" altLang="zh-CN" dirty="0"/>
              <a:t> </a:t>
            </a:r>
            <a:r>
              <a:rPr lang="en-US" altLang="zh-CN" i="1" dirty="0" err="1" smtClean="0"/>
              <a:t>Regs</a:t>
            </a:r>
            <a:r>
              <a:rPr lang="en-US" altLang="zh-CN" i="1" dirty="0" smtClean="0"/>
              <a:t>: </a:t>
            </a:r>
            <a:r>
              <a:rPr lang="en-US" altLang="zh-CN" dirty="0" smtClean="0"/>
              <a:t>Store </a:t>
            </a:r>
            <a:r>
              <a:rPr lang="en-US" altLang="zh-CN" dirty="0"/>
              <a:t>kicked </a:t>
            </a:r>
            <a:r>
              <a:rPr lang="en-US" altLang="zh-CN" dirty="0" smtClean="0"/>
              <a:t>KVPs ; Compare</a:t>
            </a:r>
            <a:endParaRPr lang="en-US" altLang="zh-CN" dirty="0"/>
          </a:p>
          <a:p>
            <a:r>
              <a:rPr lang="en-US" altLang="zh-CN" i="1" dirty="0"/>
              <a:t>Forward</a:t>
            </a:r>
            <a:r>
              <a:rPr lang="en-US" altLang="zh-CN" dirty="0"/>
              <a:t>: Read after write data hazards</a:t>
            </a:r>
          </a:p>
          <a:p>
            <a:endParaRPr lang="en-US" altLang="zh-CN" dirty="0"/>
          </a:p>
        </p:txBody>
      </p:sp>
      <p:sp>
        <p:nvSpPr>
          <p:cNvPr id="5" name="Date Placeholder 4"/>
          <p:cNvSpPr>
            <a:spLocks noGrp="1"/>
          </p:cNvSpPr>
          <p:nvPr>
            <p:ph type="dt" sz="half" idx="10"/>
          </p:nvPr>
        </p:nvSpPr>
        <p:spPr/>
        <p:txBody>
          <a:bodyPr/>
          <a:lstStyle/>
          <a:p>
            <a:fld id="{EA62AA9A-5E0D-47E7-A613-14D27A954A88}" type="datetime1">
              <a:rPr lang="en-US" smtClean="0"/>
              <a:t>8/31/2016</a:t>
            </a:fld>
            <a:endParaRPr lang="en-US"/>
          </a:p>
        </p:txBody>
      </p:sp>
      <p:sp>
        <p:nvSpPr>
          <p:cNvPr id="6" name="Slide Number Placeholder 5"/>
          <p:cNvSpPr>
            <a:spLocks noGrp="1"/>
          </p:cNvSpPr>
          <p:nvPr>
            <p:ph type="sldNum" sz="quarter" idx="12"/>
          </p:nvPr>
        </p:nvSpPr>
        <p:spPr/>
        <p:txBody>
          <a:bodyPr/>
          <a:lstStyle/>
          <a:p>
            <a:fld id="{7A0C3AA2-A2C9-4FF5-8746-22D831C1CE72}" type="slidenum">
              <a:rPr lang="en-US" smtClean="0"/>
              <a:t>7</a:t>
            </a:fld>
            <a:endParaRPr lang="en-US"/>
          </a:p>
        </p:txBody>
      </p:sp>
      <p:pic>
        <p:nvPicPr>
          <p:cNvPr id="3" name="图片 2"/>
          <p:cNvPicPr>
            <a:picLocks noChangeAspect="1"/>
          </p:cNvPicPr>
          <p:nvPr/>
        </p:nvPicPr>
        <p:blipFill>
          <a:blip r:embed="rId3"/>
          <a:stretch>
            <a:fillRect/>
          </a:stretch>
        </p:blipFill>
        <p:spPr>
          <a:xfrm>
            <a:off x="2651061" y="949137"/>
            <a:ext cx="6506655" cy="2822830"/>
          </a:xfrm>
          <a:prstGeom prst="rect">
            <a:avLst/>
          </a:prstGeom>
        </p:spPr>
      </p:pic>
    </p:spTree>
    <p:extLst>
      <p:ext uri="{BB962C8B-B14F-4D97-AF65-F5344CB8AC3E}">
        <p14:creationId xmlns:p14="http://schemas.microsoft.com/office/powerpoint/2010/main" val="3404509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accent1">
                    <a:lumMod val="50000"/>
                  </a:schemeClr>
                </a:solidFill>
              </a:rPr>
              <a:t>Evaluation</a:t>
            </a:r>
            <a:endParaRPr lang="zh-CN" altLang="en-US" dirty="0">
              <a:solidFill>
                <a:schemeClr val="accent1">
                  <a:lumMod val="50000"/>
                </a:schemeClr>
              </a:solidFill>
            </a:endParaRPr>
          </a:p>
        </p:txBody>
      </p:sp>
      <p:sp>
        <p:nvSpPr>
          <p:cNvPr id="3" name="内容占位符 2"/>
          <p:cNvSpPr>
            <a:spLocks noGrp="1"/>
          </p:cNvSpPr>
          <p:nvPr>
            <p:ph sz="half" idx="1"/>
          </p:nvPr>
        </p:nvSpPr>
        <p:spPr/>
        <p:txBody>
          <a:bodyPr/>
          <a:lstStyle/>
          <a:p>
            <a:r>
              <a:rPr lang="en-US" altLang="zh-CN" dirty="0" smtClean="0"/>
              <a:t>Throughput (</a:t>
            </a:r>
            <a:r>
              <a:rPr lang="en-US" altLang="zh-CN" i="1" dirty="0" smtClean="0"/>
              <a:t>insert</a:t>
            </a:r>
            <a:r>
              <a:rPr lang="en-US" altLang="zh-CN" dirty="0" smtClean="0"/>
              <a:t>)</a:t>
            </a:r>
          </a:p>
          <a:p>
            <a:pPr lvl="1"/>
            <a:r>
              <a:rPr lang="en-US" altLang="zh-CN" dirty="0" smtClean="0"/>
              <a:t>Load factor &lt; 0.7</a:t>
            </a:r>
          </a:p>
          <a:p>
            <a:pPr lvl="2"/>
            <a:r>
              <a:rPr lang="en-US" altLang="zh-CN" dirty="0" smtClean="0"/>
              <a:t>1 request per clock cycle</a:t>
            </a:r>
          </a:p>
          <a:p>
            <a:pPr lvl="2"/>
            <a:r>
              <a:rPr lang="en-US" altLang="zh-CN" dirty="0" smtClean="0"/>
              <a:t>200 million requests per second</a:t>
            </a:r>
          </a:p>
          <a:p>
            <a:pPr lvl="1"/>
            <a:r>
              <a:rPr lang="en-US" altLang="zh-CN" dirty="0" smtClean="0"/>
              <a:t>Load factor = 0.9</a:t>
            </a:r>
          </a:p>
          <a:p>
            <a:pPr lvl="2"/>
            <a:r>
              <a:rPr lang="en-US" altLang="zh-CN" dirty="0" smtClean="0"/>
              <a:t>0.73 request per clock cycle</a:t>
            </a:r>
          </a:p>
          <a:p>
            <a:pPr lvl="2"/>
            <a:r>
              <a:rPr lang="en-US" altLang="zh-CN" dirty="0" smtClean="0"/>
              <a:t>146 million requests per second</a:t>
            </a:r>
          </a:p>
          <a:p>
            <a:pPr lvl="2"/>
            <a:endParaRPr lang="en-US" altLang="zh-CN" dirty="0" smtClean="0"/>
          </a:p>
          <a:p>
            <a:r>
              <a:rPr lang="en-US" altLang="zh-CN" dirty="0" smtClean="0"/>
              <a:t>Latency:</a:t>
            </a:r>
            <a:r>
              <a:rPr lang="zh-CN" altLang="en-US" dirty="0" smtClean="0"/>
              <a:t> </a:t>
            </a:r>
            <a:r>
              <a:rPr lang="en-US" altLang="zh-CN" dirty="0" smtClean="0"/>
              <a:t>40 ns</a:t>
            </a:r>
          </a:p>
        </p:txBody>
      </p:sp>
      <p:sp>
        <p:nvSpPr>
          <p:cNvPr id="5" name="日期占位符 4"/>
          <p:cNvSpPr>
            <a:spLocks noGrp="1"/>
          </p:cNvSpPr>
          <p:nvPr>
            <p:ph type="dt" sz="half" idx="10"/>
          </p:nvPr>
        </p:nvSpPr>
        <p:spPr/>
        <p:txBody>
          <a:bodyPr/>
          <a:lstStyle/>
          <a:p>
            <a:fld id="{DB18DA0E-1085-4D03-9917-4B973C064476}" type="datetime1">
              <a:rPr lang="en-US" smtClean="0"/>
              <a:t>8/31/2016</a:t>
            </a:fld>
            <a:endParaRPr lang="en-US"/>
          </a:p>
        </p:txBody>
      </p:sp>
      <p:sp>
        <p:nvSpPr>
          <p:cNvPr id="6" name="灯片编号占位符 5"/>
          <p:cNvSpPr>
            <a:spLocks noGrp="1"/>
          </p:cNvSpPr>
          <p:nvPr>
            <p:ph type="sldNum" sz="quarter" idx="12"/>
          </p:nvPr>
        </p:nvSpPr>
        <p:spPr/>
        <p:txBody>
          <a:bodyPr/>
          <a:lstStyle/>
          <a:p>
            <a:fld id="{7A0C3AA2-A2C9-4FF5-8746-22D831C1CE72}" type="slidenum">
              <a:rPr lang="en-US" smtClean="0"/>
              <a:t>8</a:t>
            </a:fld>
            <a:endParaRPr lang="en-US"/>
          </a:p>
        </p:txBody>
      </p:sp>
      <p:graphicFrame>
        <p:nvGraphicFramePr>
          <p:cNvPr id="7" name="Chart 4"/>
          <p:cNvGraphicFramePr>
            <a:graphicFrameLocks noGrp="1"/>
          </p:cNvGraphicFramePr>
          <p:nvPr>
            <p:ph sz="half" idx="2"/>
            <p:extLst>
              <p:ext uri="{D42A27DB-BD31-4B8C-83A1-F6EECF244321}">
                <p14:modId xmlns:p14="http://schemas.microsoft.com/office/powerpoint/2010/main" val="538812750"/>
              </p:ext>
            </p:extLst>
          </p:nvPr>
        </p:nvGraphicFramePr>
        <p:xfrm>
          <a:off x="5685864" y="1344706"/>
          <a:ext cx="5849471" cy="48322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0585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altLang="zh-CN" dirty="0" smtClean="0"/>
              <a:t>Thank you</a:t>
            </a:r>
            <a:r>
              <a:rPr lang="en-US" altLang="zh-CN" dirty="0"/>
              <a:t>!</a:t>
            </a:r>
            <a:endParaRPr lang="en-US" dirty="0"/>
          </a:p>
        </p:txBody>
      </p:sp>
      <p:sp>
        <p:nvSpPr>
          <p:cNvPr id="9" name="Subtitle 8"/>
          <p:cNvSpPr>
            <a:spLocks noGrp="1"/>
          </p:cNvSpPr>
          <p:nvPr>
            <p:ph type="subTitle" idx="1"/>
          </p:nvPr>
        </p:nvSpPr>
        <p:spPr/>
        <p:txBody>
          <a:bodyPr/>
          <a:lstStyle/>
          <a:p>
            <a:endParaRPr lang="en-US"/>
          </a:p>
        </p:txBody>
      </p:sp>
      <p:sp>
        <p:nvSpPr>
          <p:cNvPr id="6" name="Date Placeholder 5"/>
          <p:cNvSpPr>
            <a:spLocks noGrp="1"/>
          </p:cNvSpPr>
          <p:nvPr>
            <p:ph type="dt" sz="half" idx="10"/>
          </p:nvPr>
        </p:nvSpPr>
        <p:spPr/>
        <p:txBody>
          <a:bodyPr/>
          <a:lstStyle/>
          <a:p>
            <a:fld id="{7F6260BF-CE3D-4CB6-8B88-632558B9521F}" type="datetime1">
              <a:rPr lang="en-US" smtClean="0"/>
              <a:t>8/31/2016</a:t>
            </a:fld>
            <a:endParaRPr lang="en-US"/>
          </a:p>
        </p:txBody>
      </p:sp>
      <p:sp>
        <p:nvSpPr>
          <p:cNvPr id="7" name="Slide Number Placeholder 6"/>
          <p:cNvSpPr>
            <a:spLocks noGrp="1"/>
          </p:cNvSpPr>
          <p:nvPr>
            <p:ph type="sldNum" sz="quarter" idx="12"/>
          </p:nvPr>
        </p:nvSpPr>
        <p:spPr/>
        <p:txBody>
          <a:bodyPr/>
          <a:lstStyle/>
          <a:p>
            <a:fld id="{7A0C3AA2-A2C9-4FF5-8746-22D831C1CE72}" type="slidenum">
              <a:rPr lang="en-US" smtClean="0"/>
              <a:t>9</a:t>
            </a:fld>
            <a:endParaRPr lang="en-US"/>
          </a:p>
        </p:txBody>
      </p:sp>
    </p:spTree>
    <p:extLst>
      <p:ext uri="{BB962C8B-B14F-4D97-AF65-F5344CB8AC3E}">
        <p14:creationId xmlns:p14="http://schemas.microsoft.com/office/powerpoint/2010/main" val="4019870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7354</TotalTime>
  <Words>1022</Words>
  <Application>Microsoft Office PowerPoint</Application>
  <PresentationFormat>宽屏</PresentationFormat>
  <Paragraphs>133</Paragraphs>
  <Slides>9</Slides>
  <Notes>8</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vt:i4>
      </vt:variant>
    </vt:vector>
  </HeadingPairs>
  <TitlesOfParts>
    <vt:vector size="16" baseType="lpstr">
      <vt:lpstr>等线</vt:lpstr>
      <vt:lpstr>宋体</vt:lpstr>
      <vt:lpstr>Arial</vt:lpstr>
      <vt:lpstr>Calibri</vt:lpstr>
      <vt:lpstr>Calibri Light</vt:lpstr>
      <vt:lpstr>Cambria Math</vt:lpstr>
      <vt:lpstr>Office Theme</vt:lpstr>
      <vt:lpstr>Memory Efficient and High Performance Key-value Store on FPGA Using Cuckoo Hashing</vt:lpstr>
      <vt:lpstr>Key-value Store</vt:lpstr>
      <vt:lpstr>Hash Table</vt:lpstr>
      <vt:lpstr>Cuckoo Hashing</vt:lpstr>
      <vt:lpstr>PowerPoint 演示文稿</vt:lpstr>
      <vt:lpstr>Pipeline Scheme </vt:lpstr>
      <vt:lpstr>Architecture</vt:lpstr>
      <vt:lpstr>Evaluation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FPGA上的键值存储系统设计</dc:title>
  <dc:creator>wei liang</dc:creator>
  <cp:lastModifiedBy>wei liang</cp:lastModifiedBy>
  <cp:revision>197</cp:revision>
  <dcterms:created xsi:type="dcterms:W3CDTF">2016-05-10T01:19:43Z</dcterms:created>
  <dcterms:modified xsi:type="dcterms:W3CDTF">2016-08-31T13:18:07Z</dcterms:modified>
</cp:coreProperties>
</file>