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2" r:id="rId4"/>
    <p:sldMasterId id="2147484063" r:id="rId5"/>
  </p:sldMasterIdLst>
  <p:notesMasterIdLst>
    <p:notesMasterId r:id="rId40"/>
  </p:notesMasterIdLst>
  <p:handoutMasterIdLst>
    <p:handoutMasterId r:id="rId41"/>
  </p:handoutMasterIdLst>
  <p:sldIdLst>
    <p:sldId id="1102" r:id="rId6"/>
    <p:sldId id="1103" r:id="rId7"/>
    <p:sldId id="1107" r:id="rId8"/>
    <p:sldId id="1106" r:id="rId9"/>
    <p:sldId id="1159" r:id="rId10"/>
    <p:sldId id="1114" r:id="rId11"/>
    <p:sldId id="1117" r:id="rId12"/>
    <p:sldId id="1119" r:id="rId13"/>
    <p:sldId id="1149" r:id="rId14"/>
    <p:sldId id="1120" r:id="rId15"/>
    <p:sldId id="1130" r:id="rId16"/>
    <p:sldId id="1135" r:id="rId17"/>
    <p:sldId id="1113" r:id="rId18"/>
    <p:sldId id="1136" r:id="rId19"/>
    <p:sldId id="1137" r:id="rId20"/>
    <p:sldId id="1138" r:id="rId21"/>
    <p:sldId id="1139" r:id="rId22"/>
    <p:sldId id="1140" r:id="rId23"/>
    <p:sldId id="1141" r:id="rId24"/>
    <p:sldId id="1144" r:id="rId25"/>
    <p:sldId id="1145" r:id="rId26"/>
    <p:sldId id="1146" r:id="rId27"/>
    <p:sldId id="1147" r:id="rId28"/>
    <p:sldId id="1157" r:id="rId29"/>
    <p:sldId id="1148" r:id="rId30"/>
    <p:sldId id="1118" r:id="rId31"/>
    <p:sldId id="1123" r:id="rId32"/>
    <p:sldId id="1158" r:id="rId33"/>
    <p:sldId id="1160" r:id="rId34"/>
    <p:sldId id="1124" r:id="rId35"/>
    <p:sldId id="1128" r:id="rId36"/>
    <p:sldId id="1127" r:id="rId37"/>
    <p:sldId id="1126" r:id="rId38"/>
    <p:sldId id="1111" r:id="rId3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36">
          <p15:clr>
            <a:srgbClr val="A4A3A4"/>
          </p15:clr>
        </p15:guide>
        <p15:guide id="3" pos="2882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linx" initials="X" lastIdx="43" clrIdx="0"/>
  <p:cmAuthor id="1" name="Jennifer Lockhart" initials="JL" lastIdx="3" clrIdx="1"/>
  <p:cmAuthor id="2" name="Bielby" initials="T" lastIdx="106" clrIdx="2"/>
  <p:cmAuthor id="3" name="glaser" initials="g" lastIdx="7" clrIdx="3"/>
  <p:cmAuthor id="4" name="Intersil Corporate Template" initials="SV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46A"/>
    <a:srgbClr val="FFFFFF"/>
    <a:srgbClr val="000000"/>
    <a:srgbClr val="E0E0E0"/>
    <a:srgbClr val="888888"/>
    <a:srgbClr val="D9DA56"/>
    <a:srgbClr val="8B8D09"/>
    <a:srgbClr val="C4C6C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6" autoAdjust="0"/>
    <p:restoredTop sz="94073" autoAdjust="0"/>
  </p:normalViewPr>
  <p:slideViewPr>
    <p:cSldViewPr snapToGrid="0" showGuides="1">
      <p:cViewPr varScale="1">
        <p:scale>
          <a:sx n="45" d="100"/>
          <a:sy n="45" d="100"/>
        </p:scale>
        <p:origin x="48" y="840"/>
      </p:cViewPr>
      <p:guideLst>
        <p:guide orient="horz" pos="2160"/>
        <p:guide orient="horz" pos="836"/>
        <p:guide pos="2882"/>
        <p:guide pos="288"/>
      </p:guideLst>
    </p:cSldViewPr>
  </p:slideViewPr>
  <p:outlineViewPr>
    <p:cViewPr>
      <p:scale>
        <a:sx n="33" d="100"/>
        <a:sy n="33" d="100"/>
      </p:scale>
      <p:origin x="0" y="-33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1613" y="-159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f\Desktop\publi\fpl2016\pipeline_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f\Desktop\publi\fpl2016\pipeline_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nrif\Desktop\publi\fpl2016\greenwich_stat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6005297115043"/>
          <c:y val="2.4518143723498947E-2"/>
          <c:w val="0.87526163989379568"/>
          <c:h val="0.75521245072945287"/>
        </c:manualLayout>
      </c:layout>
      <c:barChart>
        <c:barDir val="col"/>
        <c:grouping val="clustered"/>
        <c:varyColors val="0"/>
        <c:ser>
          <c:idx val="0"/>
          <c:order val="0"/>
          <c:tx>
            <c:v>initial loop limit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loop_cmp!$E$4:$E$97</c:f>
              <c:numCache>
                <c:formatCode>General</c:formatCode>
                <c:ptCount val="9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2.9999999999998916E-3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9.9999999999988987E-4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1.4999999999999902E-2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8.0000000000000071E-3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1.8000000000000016E-2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3.400000000000003E-2</c:v>
                </c:pt>
                <c:pt idx="39">
                  <c:v>0</c:v>
                </c:pt>
                <c:pt idx="40">
                  <c:v>0</c:v>
                </c:pt>
                <c:pt idx="41">
                  <c:v>1.6999999999999904E-2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2.8999999999999915E-2</c:v>
                </c:pt>
                <c:pt idx="47">
                  <c:v>0</c:v>
                </c:pt>
                <c:pt idx="48">
                  <c:v>3.0999999999999917E-2</c:v>
                </c:pt>
                <c:pt idx="49">
                  <c:v>0</c:v>
                </c:pt>
                <c:pt idx="50">
                  <c:v>4.0000000000000036E-2</c:v>
                </c:pt>
                <c:pt idx="51">
                  <c:v>0</c:v>
                </c:pt>
                <c:pt idx="52">
                  <c:v>5.0999999999999934E-2</c:v>
                </c:pt>
                <c:pt idx="53">
                  <c:v>0.19500000000000006</c:v>
                </c:pt>
                <c:pt idx="54">
                  <c:v>0</c:v>
                </c:pt>
                <c:pt idx="55">
                  <c:v>0.14300000000000002</c:v>
                </c:pt>
                <c:pt idx="56">
                  <c:v>2.4999999999999911E-2</c:v>
                </c:pt>
                <c:pt idx="57">
                  <c:v>0.32000000000000006</c:v>
                </c:pt>
                <c:pt idx="58">
                  <c:v>0.33800000000000008</c:v>
                </c:pt>
                <c:pt idx="59">
                  <c:v>0.25</c:v>
                </c:pt>
                <c:pt idx="60">
                  <c:v>0.28699999999999992</c:v>
                </c:pt>
                <c:pt idx="61">
                  <c:v>0.17900000000000005</c:v>
                </c:pt>
                <c:pt idx="62">
                  <c:v>0.17500000000000004</c:v>
                </c:pt>
                <c:pt idx="63">
                  <c:v>0.1140000000000001</c:v>
                </c:pt>
                <c:pt idx="64">
                  <c:v>3.2999999999999918E-2</c:v>
                </c:pt>
                <c:pt idx="65">
                  <c:v>0.14799999999999991</c:v>
                </c:pt>
                <c:pt idx="66">
                  <c:v>0.20799999999999996</c:v>
                </c:pt>
                <c:pt idx="67">
                  <c:v>0.17799999999999994</c:v>
                </c:pt>
                <c:pt idx="68">
                  <c:v>0.21199999999999997</c:v>
                </c:pt>
                <c:pt idx="69">
                  <c:v>0.16100000000000003</c:v>
                </c:pt>
                <c:pt idx="70">
                  <c:v>0.10699999999999998</c:v>
                </c:pt>
                <c:pt idx="71">
                  <c:v>0.40100000000000002</c:v>
                </c:pt>
                <c:pt idx="72">
                  <c:v>8.0000000000000071E-3</c:v>
                </c:pt>
                <c:pt idx="73">
                  <c:v>0.37999999999999989</c:v>
                </c:pt>
                <c:pt idx="74">
                  <c:v>0</c:v>
                </c:pt>
                <c:pt idx="75">
                  <c:v>0.68799999999999994</c:v>
                </c:pt>
                <c:pt idx="76">
                  <c:v>0.2609999999999999</c:v>
                </c:pt>
                <c:pt idx="77">
                  <c:v>0.6359999999999999</c:v>
                </c:pt>
                <c:pt idx="78">
                  <c:v>0.127</c:v>
                </c:pt>
                <c:pt idx="79">
                  <c:v>0.72599999999999998</c:v>
                </c:pt>
                <c:pt idx="80">
                  <c:v>0.12400000000000011</c:v>
                </c:pt>
                <c:pt idx="81">
                  <c:v>9.2000000000000082E-2</c:v>
                </c:pt>
                <c:pt idx="82">
                  <c:v>0.49</c:v>
                </c:pt>
                <c:pt idx="83">
                  <c:v>0.33000000000000007</c:v>
                </c:pt>
                <c:pt idx="84">
                  <c:v>0.90999999999999992</c:v>
                </c:pt>
                <c:pt idx="85">
                  <c:v>1.42</c:v>
                </c:pt>
                <c:pt idx="86">
                  <c:v>1.4910000000000001</c:v>
                </c:pt>
                <c:pt idx="87">
                  <c:v>1.0910000000000002</c:v>
                </c:pt>
                <c:pt idx="88">
                  <c:v>1.0329999999999999</c:v>
                </c:pt>
                <c:pt idx="89">
                  <c:v>0.83200000000000007</c:v>
                </c:pt>
                <c:pt idx="90">
                  <c:v>1.0019999999999998</c:v>
                </c:pt>
                <c:pt idx="91">
                  <c:v>1.548</c:v>
                </c:pt>
                <c:pt idx="92">
                  <c:v>2.5230000000000001</c:v>
                </c:pt>
                <c:pt idx="93">
                  <c:v>6.0110000000000001</c:v>
                </c:pt>
              </c:numCache>
            </c:numRef>
          </c:val>
        </c:ser>
        <c:ser>
          <c:idx val="1"/>
          <c:order val="1"/>
          <c:tx>
            <c:v>tight loop limit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loop_cmp!$F$4:$F$97</c:f>
              <c:numCache>
                <c:formatCode>General</c:formatCode>
                <c:ptCount val="9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2.0000000000000018E-3</c:v>
                </c:pt>
                <c:pt idx="14">
                  <c:v>4.9999999999998934E-3</c:v>
                </c:pt>
                <c:pt idx="15">
                  <c:v>4.9999999999998934E-3</c:v>
                </c:pt>
                <c:pt idx="16">
                  <c:v>6.0000000000000053E-3</c:v>
                </c:pt>
                <c:pt idx="17">
                  <c:v>6.9999999999998952E-3</c:v>
                </c:pt>
                <c:pt idx="18">
                  <c:v>1.4000000000000012E-2</c:v>
                </c:pt>
                <c:pt idx="19">
                  <c:v>1.4999999999999902E-2</c:v>
                </c:pt>
                <c:pt idx="20">
                  <c:v>1.4999999999999902E-2</c:v>
                </c:pt>
                <c:pt idx="21">
                  <c:v>1.8000000000000016E-2</c:v>
                </c:pt>
                <c:pt idx="22">
                  <c:v>2.6000000000000023E-2</c:v>
                </c:pt>
                <c:pt idx="23">
                  <c:v>2.8999999999999915E-2</c:v>
                </c:pt>
                <c:pt idx="24">
                  <c:v>3.0999999999999917E-2</c:v>
                </c:pt>
                <c:pt idx="25">
                  <c:v>3.0999999999999917E-2</c:v>
                </c:pt>
                <c:pt idx="26">
                  <c:v>3.2000000000000028E-2</c:v>
                </c:pt>
                <c:pt idx="27">
                  <c:v>3.2999999999999918E-2</c:v>
                </c:pt>
                <c:pt idx="28">
                  <c:v>3.2999999999999918E-2</c:v>
                </c:pt>
                <c:pt idx="29">
                  <c:v>3.2999999999999918E-2</c:v>
                </c:pt>
                <c:pt idx="30">
                  <c:v>3.6000000000000032E-2</c:v>
                </c:pt>
                <c:pt idx="31">
                  <c:v>3.8000000000000034E-2</c:v>
                </c:pt>
                <c:pt idx="32">
                  <c:v>3.8000000000000034E-2</c:v>
                </c:pt>
                <c:pt idx="33">
                  <c:v>4.6999999999999931E-2</c:v>
                </c:pt>
                <c:pt idx="34">
                  <c:v>4.8999999999999932E-2</c:v>
                </c:pt>
                <c:pt idx="35">
                  <c:v>5.0999999999999934E-2</c:v>
                </c:pt>
                <c:pt idx="36">
                  <c:v>5.2999999999999936E-2</c:v>
                </c:pt>
                <c:pt idx="37">
                  <c:v>5.699999999999994E-2</c:v>
                </c:pt>
                <c:pt idx="38">
                  <c:v>5.8000000000000052E-2</c:v>
                </c:pt>
                <c:pt idx="39">
                  <c:v>6.0999999999999943E-2</c:v>
                </c:pt>
                <c:pt idx="40">
                  <c:v>6.4999999999999947E-2</c:v>
                </c:pt>
                <c:pt idx="41">
                  <c:v>6.6999999999999948E-2</c:v>
                </c:pt>
                <c:pt idx="42">
                  <c:v>7.4000000000000066E-2</c:v>
                </c:pt>
                <c:pt idx="43">
                  <c:v>7.6000000000000068E-2</c:v>
                </c:pt>
                <c:pt idx="44">
                  <c:v>7.8999999999999959E-2</c:v>
                </c:pt>
                <c:pt idx="45">
                  <c:v>8.0000000000000071E-2</c:v>
                </c:pt>
                <c:pt idx="46">
                  <c:v>0.10299999999999998</c:v>
                </c:pt>
                <c:pt idx="47">
                  <c:v>0.1120000000000001</c:v>
                </c:pt>
                <c:pt idx="48">
                  <c:v>0.1359999999999999</c:v>
                </c:pt>
                <c:pt idx="49">
                  <c:v>0.15900000000000003</c:v>
                </c:pt>
                <c:pt idx="50">
                  <c:v>0.15999999999999992</c:v>
                </c:pt>
                <c:pt idx="51">
                  <c:v>0.18700000000000006</c:v>
                </c:pt>
                <c:pt idx="52">
                  <c:v>0.21999999999999997</c:v>
                </c:pt>
                <c:pt idx="53">
                  <c:v>0.2330000000000001</c:v>
                </c:pt>
                <c:pt idx="54">
                  <c:v>0.28600000000000003</c:v>
                </c:pt>
                <c:pt idx="55">
                  <c:v>0.29699999999999993</c:v>
                </c:pt>
                <c:pt idx="56">
                  <c:v>0.31099999999999994</c:v>
                </c:pt>
                <c:pt idx="57">
                  <c:v>0.32000000000000006</c:v>
                </c:pt>
                <c:pt idx="58">
                  <c:v>0.33800000000000008</c:v>
                </c:pt>
                <c:pt idx="59">
                  <c:v>0.34699999999999998</c:v>
                </c:pt>
                <c:pt idx="60">
                  <c:v>0.34800000000000009</c:v>
                </c:pt>
                <c:pt idx="61">
                  <c:v>0.35899999999999999</c:v>
                </c:pt>
                <c:pt idx="62">
                  <c:v>0.3640000000000001</c:v>
                </c:pt>
                <c:pt idx="63">
                  <c:v>0.3919999999999999</c:v>
                </c:pt>
                <c:pt idx="64">
                  <c:v>0.39999999999999991</c:v>
                </c:pt>
                <c:pt idx="65">
                  <c:v>0.44300000000000006</c:v>
                </c:pt>
                <c:pt idx="66">
                  <c:v>0.48100000000000009</c:v>
                </c:pt>
                <c:pt idx="67">
                  <c:v>0.48599999999999999</c:v>
                </c:pt>
                <c:pt idx="68">
                  <c:v>0.4910000000000001</c:v>
                </c:pt>
                <c:pt idx="69">
                  <c:v>0.504</c:v>
                </c:pt>
                <c:pt idx="70">
                  <c:v>0.60299999999999998</c:v>
                </c:pt>
                <c:pt idx="71">
                  <c:v>0.60400000000000009</c:v>
                </c:pt>
                <c:pt idx="72">
                  <c:v>0.6160000000000001</c:v>
                </c:pt>
                <c:pt idx="73">
                  <c:v>0.66100000000000003</c:v>
                </c:pt>
                <c:pt idx="74">
                  <c:v>0.68799999999999994</c:v>
                </c:pt>
                <c:pt idx="75">
                  <c:v>0.68799999999999994</c:v>
                </c:pt>
                <c:pt idx="76">
                  <c:v>0.69199999999999995</c:v>
                </c:pt>
                <c:pt idx="77">
                  <c:v>0.78600000000000003</c:v>
                </c:pt>
                <c:pt idx="78">
                  <c:v>0.80400000000000005</c:v>
                </c:pt>
                <c:pt idx="79">
                  <c:v>0.83099999999999996</c:v>
                </c:pt>
                <c:pt idx="80">
                  <c:v>0.83499999999999996</c:v>
                </c:pt>
                <c:pt idx="81">
                  <c:v>0.8680000000000001</c:v>
                </c:pt>
                <c:pt idx="82">
                  <c:v>0.90900000000000003</c:v>
                </c:pt>
                <c:pt idx="83">
                  <c:v>0.95500000000000007</c:v>
                </c:pt>
                <c:pt idx="84">
                  <c:v>1.08</c:v>
                </c:pt>
                <c:pt idx="85">
                  <c:v>1.42</c:v>
                </c:pt>
                <c:pt idx="86">
                  <c:v>1.4910000000000001</c:v>
                </c:pt>
                <c:pt idx="87">
                  <c:v>1.5270000000000001</c:v>
                </c:pt>
                <c:pt idx="88">
                  <c:v>1.8220000000000001</c:v>
                </c:pt>
                <c:pt idx="89">
                  <c:v>1.9340000000000002</c:v>
                </c:pt>
                <c:pt idx="90">
                  <c:v>1.952</c:v>
                </c:pt>
                <c:pt idx="91">
                  <c:v>2.0470000000000002</c:v>
                </c:pt>
                <c:pt idx="92">
                  <c:v>2.5230000000000001</c:v>
                </c:pt>
                <c:pt idx="93">
                  <c:v>6.0110000000000001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4392784"/>
        <c:axId val="408850344"/>
      </c:barChart>
      <c:catAx>
        <c:axId val="94392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Designs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5034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408850344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 err="1"/>
                  <a:t>FMax</a:t>
                </a:r>
                <a:r>
                  <a:rPr lang="en-US" sz="1200" b="1" baseline="0" dirty="0"/>
                  <a:t> </a:t>
                </a:r>
                <a:r>
                  <a:rPr lang="en-US" sz="1200" b="1" baseline="0" dirty="0" smtClean="0"/>
                  <a:t>increase</a:t>
                </a:r>
                <a:endParaRPr lang="en-US" sz="1200" b="1" dirty="0"/>
              </a:p>
            </c:rich>
          </c:tx>
          <c:layout>
            <c:manualLayout>
              <c:xMode val="edge"/>
              <c:yMode val="edge"/>
              <c:x val="4.5880815900044324E-3"/>
              <c:y val="0.26454344929763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92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Sheet3!$F$4</c:f>
              <c:strCache>
                <c:ptCount val="1"/>
                <c:pt idx="0">
                  <c:v>achieved Fmax after pipelining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Sheet3!$F$5:$F$49</c:f>
              <c:numCache>
                <c:formatCode>General</c:formatCode>
                <c:ptCount val="45"/>
                <c:pt idx="0">
                  <c:v>0.10966854799999992</c:v>
                </c:pt>
                <c:pt idx="1">
                  <c:v>8.9948848999999997E-2</c:v>
                </c:pt>
                <c:pt idx="2">
                  <c:v>0.3079673140000001</c:v>
                </c:pt>
                <c:pt idx="3">
                  <c:v>4.6776954000000037E-2</c:v>
                </c:pt>
                <c:pt idx="4">
                  <c:v>0.19558214499999993</c:v>
                </c:pt>
                <c:pt idx="5">
                  <c:v>0.26049943200000003</c:v>
                </c:pt>
                <c:pt idx="6">
                  <c:v>6.9316300000000108E-2</c:v>
                </c:pt>
                <c:pt idx="7">
                  <c:v>0.13918164899999996</c:v>
                </c:pt>
                <c:pt idx="8">
                  <c:v>0.20289055499999997</c:v>
                </c:pt>
                <c:pt idx="9">
                  <c:v>0.55587668599999995</c:v>
                </c:pt>
                <c:pt idx="10">
                  <c:v>0.56104427900000009</c:v>
                </c:pt>
                <c:pt idx="11">
                  <c:v>0.24365781700000011</c:v>
                </c:pt>
                <c:pt idx="12">
                  <c:v>0.64393515899999998</c:v>
                </c:pt>
                <c:pt idx="13">
                  <c:v>0.28081841400000007</c:v>
                </c:pt>
                <c:pt idx="14">
                  <c:v>0.25465178099999997</c:v>
                </c:pt>
                <c:pt idx="15">
                  <c:v>0.34358834700000007</c:v>
                </c:pt>
                <c:pt idx="16">
                  <c:v>0.43657070500000006</c:v>
                </c:pt>
                <c:pt idx="17">
                  <c:v>0.3004484300000001</c:v>
                </c:pt>
                <c:pt idx="18">
                  <c:v>0.48567500000000008</c:v>
                </c:pt>
                <c:pt idx="19">
                  <c:v>8.1477140000000059E-2</c:v>
                </c:pt>
                <c:pt idx="20">
                  <c:v>0.29117174999999995</c:v>
                </c:pt>
                <c:pt idx="21">
                  <c:v>0.37583892599999991</c:v>
                </c:pt>
                <c:pt idx="22">
                  <c:v>0.49</c:v>
                </c:pt>
                <c:pt idx="23">
                  <c:v>0.23068581300000002</c:v>
                </c:pt>
                <c:pt idx="24">
                  <c:v>0.67963927499999999</c:v>
                </c:pt>
                <c:pt idx="25">
                  <c:v>0.3476999999999999</c:v>
                </c:pt>
                <c:pt idx="26">
                  <c:v>0.14680134700000003</c:v>
                </c:pt>
                <c:pt idx="27">
                  <c:v>6.3937184999999896E-2</c:v>
                </c:pt>
                <c:pt idx="28">
                  <c:v>0.2802075610000001</c:v>
                </c:pt>
                <c:pt idx="29">
                  <c:v>0.49755415800000002</c:v>
                </c:pt>
                <c:pt idx="30">
                  <c:v>0.45569620300000002</c:v>
                </c:pt>
                <c:pt idx="31">
                  <c:v>0.44999999999999996</c:v>
                </c:pt>
                <c:pt idx="32">
                  <c:v>0.61299999999999999</c:v>
                </c:pt>
                <c:pt idx="33">
                  <c:v>0.68799999999999994</c:v>
                </c:pt>
                <c:pt idx="34">
                  <c:v>0.74</c:v>
                </c:pt>
                <c:pt idx="35">
                  <c:v>0.35000000000000009</c:v>
                </c:pt>
                <c:pt idx="36">
                  <c:v>0.16140199000000011</c:v>
                </c:pt>
                <c:pt idx="37">
                  <c:v>0.20999999999999996</c:v>
                </c:pt>
                <c:pt idx="38">
                  <c:v>0.79</c:v>
                </c:pt>
                <c:pt idx="39">
                  <c:v>1.08</c:v>
                </c:pt>
                <c:pt idx="40">
                  <c:v>1.25</c:v>
                </c:pt>
                <c:pt idx="41">
                  <c:v>0.87296037299999996</c:v>
                </c:pt>
                <c:pt idx="42">
                  <c:v>1.3198671829999999</c:v>
                </c:pt>
                <c:pt idx="43">
                  <c:v>1.6800000000000002</c:v>
                </c:pt>
                <c:pt idx="44">
                  <c:v>2.4500000000000002</c:v>
                </c:pt>
              </c:numCache>
            </c:numRef>
          </c:val>
        </c:ser>
        <c:ser>
          <c:idx val="1"/>
          <c:order val="1"/>
          <c:tx>
            <c:strRef>
              <c:f>Sheet3!$G$4</c:f>
              <c:strCache>
                <c:ptCount val="1"/>
                <c:pt idx="0">
                  <c:v> initial loop limit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Sheet3!$G$5:$G$49</c:f>
              <c:numCache>
                <c:formatCode>General</c:formatCode>
                <c:ptCount val="45"/>
                <c:pt idx="0">
                  <c:v>1.6999999999999904E-2</c:v>
                </c:pt>
                <c:pt idx="1">
                  <c:v>1.8199999999999994E-2</c:v>
                </c:pt>
                <c:pt idx="2">
                  <c:v>2.4799999999999933E-2</c:v>
                </c:pt>
                <c:pt idx="3">
                  <c:v>2.9199999999999893E-2</c:v>
                </c:pt>
                <c:pt idx="4">
                  <c:v>3.1400000000000095E-2</c:v>
                </c:pt>
                <c:pt idx="5">
                  <c:v>3.2999999999999918E-2</c:v>
                </c:pt>
                <c:pt idx="6">
                  <c:v>3.3900000000000041E-2</c:v>
                </c:pt>
                <c:pt idx="7">
                  <c:v>3.9900000000000047E-2</c:v>
                </c:pt>
                <c:pt idx="8">
                  <c:v>5.0699999999999967E-2</c:v>
                </c:pt>
                <c:pt idx="9">
                  <c:v>9.1599999999999904E-2</c:v>
                </c:pt>
                <c:pt idx="10">
                  <c:v>0.1069</c:v>
                </c:pt>
                <c:pt idx="11">
                  <c:v>0.11359999999999992</c:v>
                </c:pt>
                <c:pt idx="12">
                  <c:v>0.12379999999999991</c:v>
                </c:pt>
                <c:pt idx="13">
                  <c:v>0.12690000000000001</c:v>
                </c:pt>
                <c:pt idx="14">
                  <c:v>0.14290000000000003</c:v>
                </c:pt>
                <c:pt idx="15">
                  <c:v>0.14789999999999992</c:v>
                </c:pt>
                <c:pt idx="16">
                  <c:v>0.16139999999999999</c:v>
                </c:pt>
                <c:pt idx="17">
                  <c:v>0.1754</c:v>
                </c:pt>
                <c:pt idx="18">
                  <c:v>0.17749999999999999</c:v>
                </c:pt>
                <c:pt idx="19">
                  <c:v>0.17890000000000006</c:v>
                </c:pt>
                <c:pt idx="20">
                  <c:v>0.19520000000000004</c:v>
                </c:pt>
                <c:pt idx="21">
                  <c:v>0.20839999999999992</c:v>
                </c:pt>
                <c:pt idx="22">
                  <c:v>0.21150000000000002</c:v>
                </c:pt>
                <c:pt idx="23">
                  <c:v>0.24970000000000003</c:v>
                </c:pt>
                <c:pt idx="24">
                  <c:v>0.26110000000000011</c:v>
                </c:pt>
                <c:pt idx="25">
                  <c:v>0.2871999999999999</c:v>
                </c:pt>
                <c:pt idx="26">
                  <c:v>0.31980000000000008</c:v>
                </c:pt>
                <c:pt idx="27">
                  <c:v>0.33030000000000004</c:v>
                </c:pt>
                <c:pt idx="28">
                  <c:v>0.33840000000000003</c:v>
                </c:pt>
                <c:pt idx="29">
                  <c:v>0.3798999999999999</c:v>
                </c:pt>
                <c:pt idx="30">
                  <c:v>0.40050000000000008</c:v>
                </c:pt>
                <c:pt idx="31">
                  <c:v>0.49</c:v>
                </c:pt>
                <c:pt idx="32">
                  <c:v>0.63589999999999991</c:v>
                </c:pt>
                <c:pt idx="33">
                  <c:v>0.68799999999999994</c:v>
                </c:pt>
                <c:pt idx="34">
                  <c:v>0.72609999999999997</c:v>
                </c:pt>
                <c:pt idx="35">
                  <c:v>0.83180000000000009</c:v>
                </c:pt>
                <c:pt idx="36">
                  <c:v>0.91030000000000011</c:v>
                </c:pt>
                <c:pt idx="37">
                  <c:v>1.0022000000000002</c:v>
                </c:pt>
                <c:pt idx="38">
                  <c:v>1.0331999999999999</c:v>
                </c:pt>
                <c:pt idx="39">
                  <c:v>1.0911</c:v>
                </c:pt>
                <c:pt idx="40">
                  <c:v>1.4203000000000001</c:v>
                </c:pt>
                <c:pt idx="41">
                  <c:v>1.4908999999999999</c:v>
                </c:pt>
                <c:pt idx="42">
                  <c:v>1.5482999999999998</c:v>
                </c:pt>
                <c:pt idx="43">
                  <c:v>2.5232000000000001</c:v>
                </c:pt>
                <c:pt idx="44">
                  <c:v>6.0114000000000001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928008"/>
        <c:axId val="368928792"/>
      </c:barChart>
      <c:catAx>
        <c:axId val="368928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Designs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928792"/>
        <c:crossesAt val="0"/>
        <c:auto val="1"/>
        <c:lblAlgn val="ctr"/>
        <c:lblOffset val="100"/>
        <c:tickLblSkip val="5"/>
        <c:noMultiLvlLbl val="0"/>
      </c:catAx>
      <c:valAx>
        <c:axId val="36892879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err="1">
                    <a:effectLst/>
                  </a:rPr>
                  <a:t>FMax</a:t>
                </a:r>
                <a:r>
                  <a:rPr lang="en-US" sz="1200" b="1" i="0" baseline="0" dirty="0">
                    <a:effectLst/>
                  </a:rPr>
                  <a:t> </a:t>
                </a:r>
                <a:r>
                  <a:rPr lang="en-US" sz="1200" b="1" i="0" baseline="0" dirty="0" smtClean="0">
                    <a:effectLst/>
                  </a:rPr>
                  <a:t>increase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92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037037037037034"/>
          <c:y val="5.5555555555555552E-2"/>
          <c:w val="0.66157407407407409"/>
          <c:h val="0.2300750947798191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Sheet3!$F$4</c:f>
              <c:strCache>
                <c:ptCount val="1"/>
                <c:pt idx="0">
                  <c:v>achieved Fmax after pipelining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Sheet3!$F$5:$F$49</c:f>
              <c:numCache>
                <c:formatCode>General</c:formatCode>
                <c:ptCount val="45"/>
                <c:pt idx="0">
                  <c:v>0.10966854799999992</c:v>
                </c:pt>
                <c:pt idx="1">
                  <c:v>8.9948848999999997E-2</c:v>
                </c:pt>
                <c:pt idx="2">
                  <c:v>0.3079673140000001</c:v>
                </c:pt>
                <c:pt idx="3">
                  <c:v>4.6776954000000037E-2</c:v>
                </c:pt>
                <c:pt idx="4">
                  <c:v>0.19558214499999993</c:v>
                </c:pt>
                <c:pt idx="5">
                  <c:v>0.26049943200000003</c:v>
                </c:pt>
                <c:pt idx="6">
                  <c:v>6.9316300000000108E-2</c:v>
                </c:pt>
                <c:pt idx="7">
                  <c:v>0.13918164899999996</c:v>
                </c:pt>
                <c:pt idx="8">
                  <c:v>0.20289055499999997</c:v>
                </c:pt>
                <c:pt idx="9">
                  <c:v>0.55587668599999995</c:v>
                </c:pt>
                <c:pt idx="10">
                  <c:v>0.56104427900000009</c:v>
                </c:pt>
                <c:pt idx="11">
                  <c:v>0.24365781700000011</c:v>
                </c:pt>
                <c:pt idx="12">
                  <c:v>0.64393515899999998</c:v>
                </c:pt>
                <c:pt idx="13">
                  <c:v>0.28081841400000007</c:v>
                </c:pt>
                <c:pt idx="14">
                  <c:v>0.25465178099999997</c:v>
                </c:pt>
                <c:pt idx="15">
                  <c:v>0.34358834700000007</c:v>
                </c:pt>
                <c:pt idx="16">
                  <c:v>0.43657070500000006</c:v>
                </c:pt>
                <c:pt idx="17">
                  <c:v>0.3004484300000001</c:v>
                </c:pt>
                <c:pt idx="18">
                  <c:v>0.48567500000000008</c:v>
                </c:pt>
                <c:pt idx="19">
                  <c:v>8.1477140000000059E-2</c:v>
                </c:pt>
                <c:pt idx="20">
                  <c:v>0.29117174999999995</c:v>
                </c:pt>
                <c:pt idx="21">
                  <c:v>0.37583892599999991</c:v>
                </c:pt>
                <c:pt idx="22">
                  <c:v>0.49</c:v>
                </c:pt>
                <c:pt idx="23">
                  <c:v>0.23068581300000002</c:v>
                </c:pt>
                <c:pt idx="24">
                  <c:v>0.67963927499999999</c:v>
                </c:pt>
                <c:pt idx="25">
                  <c:v>0.3476999999999999</c:v>
                </c:pt>
                <c:pt idx="26">
                  <c:v>0.14680134700000003</c:v>
                </c:pt>
                <c:pt idx="27">
                  <c:v>6.3937184999999896E-2</c:v>
                </c:pt>
                <c:pt idx="28">
                  <c:v>0.2802075610000001</c:v>
                </c:pt>
                <c:pt idx="29">
                  <c:v>0.49755415800000002</c:v>
                </c:pt>
                <c:pt idx="30">
                  <c:v>0.45569620300000002</c:v>
                </c:pt>
                <c:pt idx="31">
                  <c:v>0.44999999999999996</c:v>
                </c:pt>
                <c:pt idx="32">
                  <c:v>0.61299999999999999</c:v>
                </c:pt>
                <c:pt idx="33">
                  <c:v>0.68799999999999994</c:v>
                </c:pt>
                <c:pt idx="34">
                  <c:v>0.74</c:v>
                </c:pt>
                <c:pt idx="35">
                  <c:v>0.35000000000000009</c:v>
                </c:pt>
                <c:pt idx="36">
                  <c:v>0.16140199000000011</c:v>
                </c:pt>
                <c:pt idx="37">
                  <c:v>0.20999999999999996</c:v>
                </c:pt>
                <c:pt idx="38">
                  <c:v>0.79</c:v>
                </c:pt>
                <c:pt idx="39">
                  <c:v>1.08</c:v>
                </c:pt>
                <c:pt idx="40">
                  <c:v>1.25</c:v>
                </c:pt>
                <c:pt idx="41">
                  <c:v>0.87296037299999996</c:v>
                </c:pt>
                <c:pt idx="42">
                  <c:v>1.3198671829999999</c:v>
                </c:pt>
                <c:pt idx="43">
                  <c:v>1.6800000000000002</c:v>
                </c:pt>
                <c:pt idx="44">
                  <c:v>2.4500000000000002</c:v>
                </c:pt>
              </c:numCache>
            </c:numRef>
          </c:val>
        </c:ser>
        <c:ser>
          <c:idx val="1"/>
          <c:order val="1"/>
          <c:tx>
            <c:strRef>
              <c:f>Sheet3!$H$4</c:f>
              <c:strCache>
                <c:ptCount val="1"/>
                <c:pt idx="0">
                  <c:v> tight loop limit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Sheet3!$H$5:$H$49</c:f>
              <c:numCache>
                <c:formatCode>General</c:formatCode>
                <c:ptCount val="45"/>
                <c:pt idx="0">
                  <c:v>6.6899999999999959E-2</c:v>
                </c:pt>
                <c:pt idx="1">
                  <c:v>3.3199999999999896E-2</c:v>
                </c:pt>
                <c:pt idx="2">
                  <c:v>0.31129999999999991</c:v>
                </c:pt>
                <c:pt idx="3">
                  <c:v>0.10339999999999994</c:v>
                </c:pt>
                <c:pt idx="4">
                  <c:v>0.1359999999999999</c:v>
                </c:pt>
                <c:pt idx="5">
                  <c:v>0.40040000000000009</c:v>
                </c:pt>
                <c:pt idx="6">
                  <c:v>5.8100000000000041E-2</c:v>
                </c:pt>
                <c:pt idx="7">
                  <c:v>0.15999999999999992</c:v>
                </c:pt>
                <c:pt idx="8">
                  <c:v>0.21970000000000001</c:v>
                </c:pt>
                <c:pt idx="9">
                  <c:v>0.86810000000000009</c:v>
                </c:pt>
                <c:pt idx="10">
                  <c:v>0.60250000000000004</c:v>
                </c:pt>
                <c:pt idx="11">
                  <c:v>0.39230000000000009</c:v>
                </c:pt>
                <c:pt idx="12">
                  <c:v>0.8347</c:v>
                </c:pt>
                <c:pt idx="13">
                  <c:v>0.80400000000000005</c:v>
                </c:pt>
                <c:pt idx="14">
                  <c:v>0.29740000000000011</c:v>
                </c:pt>
                <c:pt idx="15">
                  <c:v>0.44300000000000006</c:v>
                </c:pt>
                <c:pt idx="16">
                  <c:v>0.50409999999999999</c:v>
                </c:pt>
                <c:pt idx="17">
                  <c:v>0.36420000000000008</c:v>
                </c:pt>
                <c:pt idx="18">
                  <c:v>0.48570000000000002</c:v>
                </c:pt>
                <c:pt idx="19">
                  <c:v>0.35860000000000003</c:v>
                </c:pt>
                <c:pt idx="20">
                  <c:v>0.23340000000000005</c:v>
                </c:pt>
                <c:pt idx="21">
                  <c:v>0.48090000000000011</c:v>
                </c:pt>
                <c:pt idx="22">
                  <c:v>0.49049999999999994</c:v>
                </c:pt>
                <c:pt idx="23">
                  <c:v>0.34709999999999996</c:v>
                </c:pt>
                <c:pt idx="24">
                  <c:v>0.69179999999999997</c:v>
                </c:pt>
                <c:pt idx="25">
                  <c:v>0.3476999999999999</c:v>
                </c:pt>
                <c:pt idx="26">
                  <c:v>0.31980000000000008</c:v>
                </c:pt>
                <c:pt idx="27">
                  <c:v>0.9547000000000001</c:v>
                </c:pt>
                <c:pt idx="28">
                  <c:v>0.33840000000000003</c:v>
                </c:pt>
                <c:pt idx="29">
                  <c:v>0.66080000000000005</c:v>
                </c:pt>
                <c:pt idx="30">
                  <c:v>0.60430000000000006</c:v>
                </c:pt>
                <c:pt idx="31">
                  <c:v>0.90880000000000005</c:v>
                </c:pt>
                <c:pt idx="32">
                  <c:v>0.78639999999999999</c:v>
                </c:pt>
                <c:pt idx="33">
                  <c:v>0.68799999999999994</c:v>
                </c:pt>
                <c:pt idx="34">
                  <c:v>0.83129999999999993</c:v>
                </c:pt>
                <c:pt idx="35">
                  <c:v>1.9340999999999999</c:v>
                </c:pt>
                <c:pt idx="36">
                  <c:v>1.0800999999999998</c:v>
                </c:pt>
                <c:pt idx="37">
                  <c:v>1.9517000000000002</c:v>
                </c:pt>
                <c:pt idx="38">
                  <c:v>1.8224</c:v>
                </c:pt>
                <c:pt idx="39">
                  <c:v>1.5265</c:v>
                </c:pt>
                <c:pt idx="40">
                  <c:v>1.4203000000000001</c:v>
                </c:pt>
                <c:pt idx="41">
                  <c:v>1.4908999999999999</c:v>
                </c:pt>
                <c:pt idx="42">
                  <c:v>2.0465</c:v>
                </c:pt>
                <c:pt idx="43">
                  <c:v>2.5232000000000001</c:v>
                </c:pt>
                <c:pt idx="44">
                  <c:v>6.0114000000000001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6866632"/>
        <c:axId val="376865456"/>
      </c:barChart>
      <c:catAx>
        <c:axId val="376866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Designs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65456"/>
        <c:crossesAt val="0"/>
        <c:auto val="1"/>
        <c:lblAlgn val="ctr"/>
        <c:lblOffset val="100"/>
        <c:tickLblSkip val="5"/>
        <c:noMultiLvlLbl val="0"/>
      </c:catAx>
      <c:valAx>
        <c:axId val="376865456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err="1">
                    <a:effectLst/>
                  </a:rPr>
                  <a:t>FMax</a:t>
                </a:r>
                <a:r>
                  <a:rPr lang="en-US" sz="1200" b="1" i="0" baseline="0" dirty="0">
                    <a:effectLst/>
                  </a:rPr>
                  <a:t> </a:t>
                </a:r>
                <a:r>
                  <a:rPr lang="en-US" sz="1200" b="1" i="0" baseline="0" dirty="0" smtClean="0">
                    <a:effectLst/>
                  </a:rPr>
                  <a:t>increase</a:t>
                </a:r>
                <a:endParaRPr lang="en-US" sz="12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86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1906350247885681"/>
          <c:y val="6.1410032079323419E-2"/>
          <c:w val="0.58987259405074366"/>
          <c:h val="0.219233012540099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UltraScale vs</a:t>
            </a:r>
            <a:r>
              <a:rPr lang="en-US" b="1" baseline="0"/>
              <a:t> V7 architectures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Sheet2!$C$5</c:f>
              <c:strCache>
                <c:ptCount val="1"/>
                <c:pt idx="0">
                  <c:v>before pipelining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Sheet2!$B$6:$B$7</c:f>
              <c:strCache>
                <c:ptCount val="2"/>
                <c:pt idx="0">
                  <c:v>UltraScale(20nm)</c:v>
                </c:pt>
                <c:pt idx="1">
                  <c:v>UltraScale+(16nm)</c:v>
                </c:pt>
              </c:strCache>
            </c:strRef>
          </c:cat>
          <c:val>
            <c:numRef>
              <c:f>Sheet2!$C$6:$C$7</c:f>
              <c:numCache>
                <c:formatCode>General</c:formatCode>
                <c:ptCount val="2"/>
                <c:pt idx="0">
                  <c:v>1.29</c:v>
                </c:pt>
                <c:pt idx="1">
                  <c:v>1.78</c:v>
                </c:pt>
              </c:numCache>
            </c:numRef>
          </c:val>
        </c:ser>
        <c:ser>
          <c:idx val="1"/>
          <c:order val="1"/>
          <c:tx>
            <c:strRef>
              <c:f>Sheet2!$D$5</c:f>
              <c:strCache>
                <c:ptCount val="1"/>
                <c:pt idx="0">
                  <c:v>after pipelining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Sheet2!$B$6:$B$7</c:f>
              <c:strCache>
                <c:ptCount val="2"/>
                <c:pt idx="0">
                  <c:v>UltraScale(20nm)</c:v>
                </c:pt>
                <c:pt idx="1">
                  <c:v>UltraScale+(16nm)</c:v>
                </c:pt>
              </c:strCache>
            </c:strRef>
          </c:cat>
          <c:val>
            <c:numRef>
              <c:f>Sheet2!$D$6:$D$7</c:f>
              <c:numCache>
                <c:formatCode>General</c:formatCode>
                <c:ptCount val="2"/>
                <c:pt idx="0">
                  <c:v>1.5369999999999999</c:v>
                </c:pt>
                <c:pt idx="1">
                  <c:v>2.121</c:v>
                </c:pt>
              </c:numCache>
            </c:numRef>
          </c:val>
        </c:ser>
        <c:ser>
          <c:idx val="2"/>
          <c:order val="2"/>
          <c:tx>
            <c:strRef>
              <c:f>Sheet2!$E$5</c:f>
              <c:strCache>
                <c:ptCount val="1"/>
                <c:pt idx="0">
                  <c:v>initial loop limit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Sheet2!$B$6:$B$7</c:f>
              <c:strCache>
                <c:ptCount val="2"/>
                <c:pt idx="0">
                  <c:v>UltraScale(20nm)</c:v>
                </c:pt>
                <c:pt idx="1">
                  <c:v>UltraScale+(16nm)</c:v>
                </c:pt>
              </c:strCache>
            </c:strRef>
          </c:cat>
          <c:val>
            <c:numRef>
              <c:f>Sheet2!$E$6:$E$7</c:f>
              <c:numCache>
                <c:formatCode>General</c:formatCode>
                <c:ptCount val="2"/>
                <c:pt idx="0">
                  <c:v>1.51</c:v>
                </c:pt>
                <c:pt idx="1">
                  <c:v>2.08</c:v>
                </c:pt>
              </c:numCache>
            </c:numRef>
          </c:val>
        </c:ser>
        <c:ser>
          <c:idx val="3"/>
          <c:order val="3"/>
          <c:tx>
            <c:strRef>
              <c:f>Sheet2!$F$5</c:f>
              <c:strCache>
                <c:ptCount val="1"/>
                <c:pt idx="0">
                  <c:v>tight loop limit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Sheet2!$B$6:$B$7</c:f>
              <c:strCache>
                <c:ptCount val="2"/>
                <c:pt idx="0">
                  <c:v>UltraScale(20nm)</c:v>
                </c:pt>
                <c:pt idx="1">
                  <c:v>UltraScale+(16nm)</c:v>
                </c:pt>
              </c:strCache>
            </c:strRef>
          </c:cat>
          <c:val>
            <c:numRef>
              <c:f>Sheet2!$F$6:$F$7</c:f>
              <c:numCache>
                <c:formatCode>General</c:formatCode>
                <c:ptCount val="2"/>
                <c:pt idx="0">
                  <c:v>1.7170000000000001</c:v>
                </c:pt>
                <c:pt idx="1">
                  <c:v>2.34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420064"/>
        <c:axId val="184420456"/>
      </c:barChart>
      <c:catAx>
        <c:axId val="184420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Xilinx</a:t>
                </a:r>
                <a:r>
                  <a:rPr lang="en-US" sz="1600" b="1" baseline="0"/>
                  <a:t> FPGA generation</a:t>
                </a:r>
                <a:endParaRPr lang="en-US" sz="16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20456"/>
        <c:crosses val="autoZero"/>
        <c:auto val="1"/>
        <c:lblAlgn val="ctr"/>
        <c:lblOffset val="100"/>
        <c:noMultiLvlLbl val="0"/>
      </c:catAx>
      <c:valAx>
        <c:axId val="18442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geomean FMax increase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42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0.09228</cdr:x>
      <cdr:y>0.54071</cdr:y>
    </cdr:from>
    <cdr:to>
      <cdr:x>0.77383</cdr:x>
      <cdr:y>0.54071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707899" y="2207435"/>
          <a:ext cx="5227980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tx2"/>
        </a:solidFill>
        <a:ln xmlns:a="http://schemas.openxmlformats.org/drawingml/2006/main"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4" cy="464205"/>
          </a:xfrm>
          <a:prstGeom prst="rect">
            <a:avLst/>
          </a:prstGeom>
        </p:spPr>
        <p:txBody>
          <a:bodyPr vert="horz" lIns="88181" tIns="44090" rIns="88181" bIns="440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6" y="1"/>
            <a:ext cx="3038144" cy="464205"/>
          </a:xfrm>
          <a:prstGeom prst="rect">
            <a:avLst/>
          </a:prstGeom>
        </p:spPr>
        <p:txBody>
          <a:bodyPr vert="horz" lIns="88181" tIns="44090" rIns="88181" bIns="44090" rtlCol="0"/>
          <a:lstStyle>
            <a:lvl1pPr algn="r">
              <a:defRPr sz="1200"/>
            </a:lvl1pPr>
          </a:lstStyle>
          <a:p>
            <a:fld id="{3603A3DC-285A-48EF-A6A9-13284B292DDB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1"/>
            <a:ext cx="3038144" cy="464205"/>
          </a:xfrm>
          <a:prstGeom prst="rect">
            <a:avLst/>
          </a:prstGeom>
        </p:spPr>
        <p:txBody>
          <a:bodyPr vert="horz" lIns="88181" tIns="44090" rIns="88181" bIns="440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6" y="8830661"/>
            <a:ext cx="3038144" cy="464205"/>
          </a:xfrm>
          <a:prstGeom prst="rect">
            <a:avLst/>
          </a:prstGeom>
        </p:spPr>
        <p:txBody>
          <a:bodyPr vert="horz" lIns="88181" tIns="44090" rIns="88181" bIns="44090" rtlCol="0" anchor="b"/>
          <a:lstStyle>
            <a:lvl1pPr algn="r">
              <a:defRPr sz="1200"/>
            </a:lvl1pPr>
          </a:lstStyle>
          <a:p>
            <a:fld id="{31C9CEC6-6AD2-4F32-A6B2-F8D87830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2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6" tIns="46608" rIns="93216" bIns="46608" numCol="1" anchor="t" anchorCtr="0" compatLnSpc="1">
            <a:prstTxWarp prst="textNoShape">
              <a:avLst/>
            </a:prstTxWarp>
          </a:bodyPr>
          <a:lstStyle>
            <a:lvl1pPr algn="l" defTabSz="9323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6" tIns="46608" rIns="93216" bIns="46608" numCol="1" anchor="t" anchorCtr="0" compatLnSpc="1">
            <a:prstTxWarp prst="textNoShape">
              <a:avLst/>
            </a:prstTxWarp>
          </a:bodyPr>
          <a:lstStyle>
            <a:lvl1pPr algn="r" defTabSz="9323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7675" y="392113"/>
            <a:ext cx="3241675" cy="243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40197" y="3080704"/>
            <a:ext cx="6338400" cy="59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6" tIns="46608" rIns="93216" bIns="46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16" tIns="46608" rIns="93216" bIns="46608" numCol="1" anchor="b" anchorCtr="0" compatLnSpc="1">
            <a:prstTxWarp prst="textNoShape">
              <a:avLst/>
            </a:prstTxWarp>
          </a:bodyPr>
          <a:lstStyle>
            <a:lvl1pPr algn="l" defTabSz="93232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42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36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3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9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5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30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4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4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54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71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4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0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3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4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79" t="1" b="-144"/>
          <a:stretch/>
        </p:blipFill>
        <p:spPr>
          <a:xfrm>
            <a:off x="-12032" y="-39908"/>
            <a:ext cx="9156032" cy="4561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5" y="5031551"/>
            <a:ext cx="2210850" cy="7074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2963168" y="5031552"/>
            <a:ext cx="0" cy="66963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 flipV="1">
            <a:off x="0" y="4476194"/>
            <a:ext cx="9144000" cy="27432"/>
          </a:xfrm>
          <a:prstGeom prst="rect">
            <a:avLst/>
          </a:prstGeom>
          <a:solidFill>
            <a:srgbClr val="C0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7742" y="5055935"/>
            <a:ext cx="5916258" cy="53035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6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4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3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5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9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0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" y="2297152"/>
            <a:ext cx="9155017" cy="2051824"/>
          </a:xfrm>
          <a:prstGeom prst="rect">
            <a:avLst/>
          </a:prstGeom>
        </p:spPr>
      </p:pic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9" name="Picture 8" descr="All_Programmable_Text_FINA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 flipV="1">
            <a:off x="-11016" y="2297152"/>
            <a:ext cx="111378" cy="2051824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spect="1"/>
          </p:cNvSpPr>
          <p:nvPr userDrawn="1"/>
        </p:nvSpPr>
        <p:spPr bwMode="auto">
          <a:xfrm>
            <a:off x="134" y="0"/>
            <a:ext cx="9143867" cy="323385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84736"/>
            <a:ext cx="822960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985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33646" cy="4268337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2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 sz="1600"/>
            </a:lvl2pPr>
            <a:lvl3pPr marL="682625" indent="-173038">
              <a:lnSpc>
                <a:spcPct val="110000"/>
              </a:lnSpc>
              <a:defRPr sz="1400"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1"/>
            <a:ext cx="822960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54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69834" y="160621"/>
            <a:ext cx="3904377" cy="5455861"/>
          </a:xfrm>
          <a:prstGeom prst="rect">
            <a:avLst/>
          </a:prstGeom>
          <a:solidFill>
            <a:schemeClr val="bg1">
              <a:lumMod val="85000"/>
              <a:alpha val="84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82026" y="5412030"/>
            <a:ext cx="3904377" cy="230486"/>
          </a:xfrm>
          <a:prstGeom prst="rect">
            <a:avLst/>
          </a:prstGeom>
          <a:solidFill>
            <a:srgbClr val="CF23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4" y="808433"/>
            <a:ext cx="1864581" cy="5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33646" cy="426833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/>
            </a:lvl2pPr>
            <a:lvl3pPr marL="682625" indent="-173038">
              <a:lnSpc>
                <a:spcPct val="110000"/>
              </a:lnSpc>
              <a:defRPr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060BD193-E118-4B16-863C-C8C12C675E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1"/>
            <a:ext cx="8229600" cy="56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106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/>
          <p:cNvSpPr txBox="1"/>
          <p:nvPr userDrawn="1"/>
        </p:nvSpPr>
        <p:spPr>
          <a:xfrm>
            <a:off x="0" y="6748780"/>
            <a:ext cx="9144000" cy="1384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3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9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7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481262" y="0"/>
            <a:ext cx="8662737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1"/>
            <a:ext cx="822960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6" name="Picture 15" descr="All_Programmable_Text_FINA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-1" y="0"/>
            <a:ext cx="481263" cy="152400"/>
          </a:xfrm>
          <a:prstGeom prst="rect">
            <a:avLst/>
          </a:prstGeom>
          <a:solidFill>
            <a:srgbClr val="FF0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fc"/>
          <p:cNvSpPr txBox="1"/>
          <p:nvPr userDrawn="1"/>
        </p:nvSpPr>
        <p:spPr bwMode="auto">
          <a:xfrm>
            <a:off x="0" y="6744208"/>
            <a:ext cx="9144000" cy="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ctr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</a:pPr>
            <a:endParaRPr kumimoji="0" lang="en-US" sz="3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24" r:id="rId3"/>
    <p:sldLayoutId id="2147484025" r:id="rId4"/>
    <p:sldLayoutId id="2147484062" r:id="rId5"/>
    <p:sldLayoutId id="21474840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3200" b="0" baseline="0" dirty="0" smtClean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9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603E-280A-4C1D-8157-C8E771FC15E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1C45-4643-49FB-9315-1BB9C05A0A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/>
          <p:cNvSpPr txBox="1"/>
          <p:nvPr userDrawn="1"/>
        </p:nvSpPr>
        <p:spPr>
          <a:xfrm>
            <a:off x="0" y="6748780"/>
            <a:ext cx="9144000" cy="1384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300" b="0" i="0" u="none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%7brpossign%7d@ucsc.edu" TargetMode="External"/><Relationship Id="rId2" Type="http://schemas.openxmlformats.org/officeDocument/2006/relationships/hyperlink" Target="mailto:%7bilya.ganusov%7d@xilinx.com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27742" y="5055934"/>
            <a:ext cx="5916258" cy="1482025"/>
          </a:xfrm>
        </p:spPr>
        <p:txBody>
          <a:bodyPr>
            <a:noAutofit/>
          </a:bodyPr>
          <a:lstStyle/>
          <a:p>
            <a:r>
              <a:rPr lang="en-US" dirty="0"/>
              <a:t>Automated Extra Pipeline Analysis of </a:t>
            </a:r>
            <a:r>
              <a:rPr lang="en-US" dirty="0" smtClean="0"/>
              <a:t>Applications mapped </a:t>
            </a:r>
            <a:r>
              <a:rPr lang="en-US" dirty="0"/>
              <a:t>to Xilinx UltraScale+ FPGAs</a:t>
            </a:r>
          </a:p>
        </p:txBody>
      </p:sp>
    </p:spTree>
    <p:extLst>
      <p:ext uri="{BB962C8B-B14F-4D97-AF65-F5344CB8AC3E}">
        <p14:creationId xmlns:p14="http://schemas.microsoft.com/office/powerpoint/2010/main" val="173086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10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pipeline insertion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/>
              <a:t>Automatic Pipeline </a:t>
            </a:r>
            <a:r>
              <a:rPr lang="en-US" dirty="0" smtClean="0"/>
              <a:t>Insertion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120640" y="1280160"/>
            <a:ext cx="3566161" cy="4572000"/>
            <a:chOff x="5120640" y="1280160"/>
            <a:chExt cx="3566161" cy="4572000"/>
          </a:xfrm>
        </p:grpSpPr>
        <p:sp>
          <p:nvSpPr>
            <p:cNvPr id="95" name="Rectangular Callout 94"/>
            <p:cNvSpPr/>
            <p:nvPr/>
          </p:nvSpPr>
          <p:spPr bwMode="auto">
            <a:xfrm>
              <a:off x="5120640" y="1280160"/>
              <a:ext cx="3566161" cy="4572000"/>
            </a:xfrm>
            <a:prstGeom prst="wedgeRectCallout">
              <a:avLst>
                <a:gd name="adj1" fmla="val -75241"/>
                <a:gd name="adj2" fmla="val -22660"/>
              </a:avLst>
            </a:prstGeom>
            <a:solidFill>
              <a:schemeClr val="bg2">
                <a:alpha val="20000"/>
              </a:schemeClr>
            </a:solidFill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5486400" y="1463040"/>
              <a:ext cx="2743200" cy="54863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build graph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5486400" y="2377440"/>
              <a:ext cx="2743200" cy="54863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find loops</a:t>
              </a:r>
            </a:p>
          </p:txBody>
        </p:sp>
        <p:cxnSp>
          <p:nvCxnSpPr>
            <p:cNvPr id="55" name="Straight Arrow Connector 54"/>
            <p:cNvCxnSpPr>
              <a:stCxn id="43" idx="2"/>
              <a:endCxn id="54" idx="0"/>
            </p:cNvCxnSpPr>
            <p:nvPr/>
          </p:nvCxnSpPr>
          <p:spPr bwMode="auto">
            <a:xfrm>
              <a:off x="6858000" y="2011679"/>
              <a:ext cx="0" cy="36576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2" name="Straight Arrow Connector 51"/>
            <p:cNvCxnSpPr>
              <a:stCxn id="54" idx="2"/>
              <a:endCxn id="53" idx="0"/>
            </p:cNvCxnSpPr>
            <p:nvPr/>
          </p:nvCxnSpPr>
          <p:spPr bwMode="auto">
            <a:xfrm>
              <a:off x="6858000" y="2926079"/>
              <a:ext cx="0" cy="36576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53" name="Rounded Rectangle 52"/>
            <p:cNvSpPr/>
            <p:nvPr/>
          </p:nvSpPr>
          <p:spPr bwMode="auto">
            <a:xfrm>
              <a:off x="5486400" y="3291840"/>
              <a:ext cx="2743200" cy="54864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time loops</a:t>
              </a:r>
            </a:p>
          </p:txBody>
        </p:sp>
        <p:cxnSp>
          <p:nvCxnSpPr>
            <p:cNvPr id="51" name="Straight Arrow Connector 50"/>
            <p:cNvCxnSpPr>
              <a:stCxn id="53" idx="2"/>
              <a:endCxn id="50" idx="0"/>
            </p:cNvCxnSpPr>
            <p:nvPr/>
          </p:nvCxnSpPr>
          <p:spPr bwMode="auto">
            <a:xfrm>
              <a:off x="6858000" y="3840481"/>
              <a:ext cx="0" cy="365759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50" name="Rounded Rectangle 49"/>
            <p:cNvSpPr/>
            <p:nvPr/>
          </p:nvSpPr>
          <p:spPr bwMode="auto">
            <a:xfrm>
              <a:off x="5486400" y="4206240"/>
              <a:ext cx="2743200" cy="548639"/>
            </a:xfrm>
            <a:prstGeom prst="roundRect">
              <a:avLst/>
            </a:prstGeom>
            <a:solidFill>
              <a:schemeClr val="bg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b</a:t>
              </a:r>
              <a:r>
                <a:rPr lang="en-US" dirty="0" smtClean="0">
                  <a:solidFill>
                    <a:srgbClr val="000000"/>
                  </a:solidFill>
                </a:rPr>
                <a:t>uild a pipeline stage</a:t>
              </a:r>
            </a:p>
          </p:txBody>
        </p:sp>
        <p:cxnSp>
          <p:nvCxnSpPr>
            <p:cNvPr id="48" name="Straight Arrow Connector 47"/>
            <p:cNvCxnSpPr>
              <a:stCxn id="50" idx="2"/>
              <a:endCxn id="49" idx="0"/>
            </p:cNvCxnSpPr>
            <p:nvPr/>
          </p:nvCxnSpPr>
          <p:spPr bwMode="auto">
            <a:xfrm>
              <a:off x="6858000" y="4754879"/>
              <a:ext cx="0" cy="365761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9" name="Rounded Rectangle 48"/>
            <p:cNvSpPr/>
            <p:nvPr/>
          </p:nvSpPr>
          <p:spPr bwMode="auto">
            <a:xfrm>
              <a:off x="5486400" y="5120640"/>
              <a:ext cx="2743200" cy="54863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Insert pipeline registers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7200" y="1828800"/>
            <a:ext cx="1645920" cy="4114800"/>
            <a:chOff x="457200" y="1828800"/>
            <a:chExt cx="1645920" cy="4114800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457200" y="1828800"/>
              <a:ext cx="164592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Synthesis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 bwMode="auto">
            <a:xfrm>
              <a:off x="457200" y="2743200"/>
              <a:ext cx="164592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Place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8" idx="2"/>
              <a:endCxn id="79" idx="0"/>
            </p:cNvCxnSpPr>
            <p:nvPr/>
          </p:nvCxnSpPr>
          <p:spPr bwMode="auto">
            <a:xfrm>
              <a:off x="1280160" y="22860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81" name="Straight Arrow Connector 80"/>
            <p:cNvCxnSpPr>
              <a:stCxn id="79" idx="2"/>
              <a:endCxn id="82" idx="0"/>
            </p:cNvCxnSpPr>
            <p:nvPr/>
          </p:nvCxnSpPr>
          <p:spPr bwMode="auto">
            <a:xfrm>
              <a:off x="1280160" y="32004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82" name="Rounded Rectangle 81"/>
            <p:cNvSpPr/>
            <p:nvPr/>
          </p:nvSpPr>
          <p:spPr bwMode="auto">
            <a:xfrm>
              <a:off x="457200" y="3657600"/>
              <a:ext cx="164592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Route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457200" y="4572000"/>
              <a:ext cx="164592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Report </a:t>
              </a:r>
              <a:r>
                <a:rPr lang="en-US" dirty="0" smtClean="0">
                  <a:solidFill>
                    <a:srgbClr val="000000"/>
                  </a:solidFill>
                </a:rPr>
                <a:t>timing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4" name="Straight Arrow Connector 83"/>
            <p:cNvCxnSpPr>
              <a:stCxn id="82" idx="2"/>
              <a:endCxn id="83" idx="0"/>
            </p:cNvCxnSpPr>
            <p:nvPr/>
          </p:nvCxnSpPr>
          <p:spPr bwMode="auto">
            <a:xfrm>
              <a:off x="1280160" y="41148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85" name="Rounded Rectangle 84"/>
            <p:cNvSpPr/>
            <p:nvPr/>
          </p:nvSpPr>
          <p:spPr bwMode="auto">
            <a:xfrm>
              <a:off x="457200" y="5486400"/>
              <a:ext cx="1645920" cy="457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Bit-stream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6" name="Straight Arrow Connector 85"/>
            <p:cNvCxnSpPr>
              <a:stCxn id="83" idx="2"/>
              <a:endCxn id="85" idx="0"/>
            </p:cNvCxnSpPr>
            <p:nvPr/>
          </p:nvCxnSpPr>
          <p:spPr bwMode="auto">
            <a:xfrm>
              <a:off x="1280160" y="50292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1280160" y="2286000"/>
            <a:ext cx="2926080" cy="1371600"/>
            <a:chOff x="1280160" y="2286000"/>
            <a:chExt cx="2926080" cy="1371600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2194560" y="2286000"/>
              <a:ext cx="2011680" cy="457200"/>
            </a:xfrm>
            <a:prstGeom prst="roundRect">
              <a:avLst/>
            </a:prstGeom>
            <a:solidFill>
              <a:srgbClr val="FFFF00"/>
            </a:solidFill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Pipeline insertion</a:t>
              </a:r>
            </a:p>
          </p:txBody>
        </p:sp>
        <p:cxnSp>
          <p:nvCxnSpPr>
            <p:cNvPr id="74" name="Straight Arrow Connector 73"/>
            <p:cNvCxnSpPr>
              <a:stCxn id="87" idx="0"/>
              <a:endCxn id="71" idx="2"/>
            </p:cNvCxnSpPr>
            <p:nvPr/>
          </p:nvCxnSpPr>
          <p:spPr bwMode="auto">
            <a:xfrm flipV="1">
              <a:off x="3200400" y="27432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1280160" y="3383280"/>
              <a:ext cx="914400" cy="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1280160" y="2468880"/>
              <a:ext cx="914400" cy="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87" name="Rounded Rectangle 86"/>
            <p:cNvSpPr/>
            <p:nvPr/>
          </p:nvSpPr>
          <p:spPr bwMode="auto">
            <a:xfrm>
              <a:off x="2194560" y="3200400"/>
              <a:ext cx="2011680" cy="457200"/>
            </a:xfrm>
            <a:prstGeom prst="roundRect">
              <a:avLst/>
            </a:prstGeom>
            <a:solidFill>
              <a:srgbClr val="FFFF00"/>
            </a:solidFill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Optimize</a:t>
              </a:r>
            </a:p>
          </p:txBody>
        </p:sp>
      </p:grpSp>
      <p:sp>
        <p:nvSpPr>
          <p:cNvPr id="105" name="Rounded Rectangle 104"/>
          <p:cNvSpPr/>
          <p:nvPr/>
        </p:nvSpPr>
        <p:spPr bwMode="auto">
          <a:xfrm>
            <a:off x="5486400" y="4206240"/>
            <a:ext cx="2743200" cy="548639"/>
          </a:xfrm>
          <a:prstGeom prst="round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uild a pipeline stage</a:t>
            </a:r>
          </a:p>
        </p:txBody>
      </p:sp>
    </p:spTree>
    <p:extLst>
      <p:ext uri="{BB962C8B-B14F-4D97-AF65-F5344CB8AC3E}">
        <p14:creationId xmlns:p14="http://schemas.microsoft.com/office/powerpoint/2010/main" val="16257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/>
              <a:t>Building a pipeline stage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914400" y="914400"/>
            <a:ext cx="6858000" cy="5486399"/>
            <a:chOff x="914400" y="914400"/>
            <a:chExt cx="6858000" cy="5486399"/>
          </a:xfrm>
        </p:grpSpPr>
        <p:grpSp>
          <p:nvGrpSpPr>
            <p:cNvPr id="72" name="Group 71"/>
            <p:cNvGrpSpPr/>
            <p:nvPr/>
          </p:nvGrpSpPr>
          <p:grpSpPr>
            <a:xfrm>
              <a:off x="914400" y="914400"/>
              <a:ext cx="6858000" cy="5486399"/>
              <a:chOff x="1828800" y="914400"/>
              <a:chExt cx="6858000" cy="5486399"/>
            </a:xfrm>
          </p:grpSpPr>
          <p:sp>
            <p:nvSpPr>
              <p:cNvPr id="17" name="Rounded Rectangle 16"/>
              <p:cNvSpPr/>
              <p:nvPr/>
            </p:nvSpPr>
            <p:spPr bwMode="auto">
              <a:xfrm>
                <a:off x="2743200" y="914400"/>
                <a:ext cx="2743200" cy="54863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Select all pins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2743200" y="1828800"/>
                <a:ext cx="2743200" cy="54863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Sort pins by criticality</a:t>
                </a:r>
              </a:p>
            </p:txBody>
          </p:sp>
          <p:cxnSp>
            <p:nvCxnSpPr>
              <p:cNvPr id="23" name="Straight Arrow Connector 22"/>
              <p:cNvCxnSpPr>
                <a:stCxn id="17" idx="2"/>
                <a:endCxn id="18" idx="0"/>
              </p:cNvCxnSpPr>
              <p:nvPr/>
            </p:nvCxnSpPr>
            <p:spPr bwMode="auto">
              <a:xfrm>
                <a:off x="4114800" y="1463039"/>
                <a:ext cx="0" cy="365761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6" name="Straight Arrow Connector 25"/>
              <p:cNvCxnSpPr>
                <a:stCxn id="18" idx="2"/>
                <a:endCxn id="46" idx="0"/>
              </p:cNvCxnSpPr>
              <p:nvPr/>
            </p:nvCxnSpPr>
            <p:spPr bwMode="auto">
              <a:xfrm>
                <a:off x="4114800" y="2377439"/>
                <a:ext cx="0" cy="365761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1" name="Straight Arrow Connector 30"/>
              <p:cNvCxnSpPr>
                <a:stCxn id="46" idx="2"/>
                <a:endCxn id="19" idx="0"/>
              </p:cNvCxnSpPr>
              <p:nvPr/>
            </p:nvCxnSpPr>
            <p:spPr bwMode="auto">
              <a:xfrm>
                <a:off x="4114800" y="3657600"/>
                <a:ext cx="0" cy="36576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grpSp>
            <p:nvGrpSpPr>
              <p:cNvPr id="51" name="Group 50"/>
              <p:cNvGrpSpPr/>
              <p:nvPr/>
            </p:nvGrpSpPr>
            <p:grpSpPr>
              <a:xfrm>
                <a:off x="2743200" y="4023360"/>
                <a:ext cx="2743200" cy="2377439"/>
                <a:chOff x="2743200" y="3657600"/>
                <a:chExt cx="2743200" cy="2377439"/>
              </a:xfrm>
            </p:grpSpPr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2743200" y="3657600"/>
                  <a:ext cx="2743200" cy="548639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Add most critical pin to stage</a:t>
                  </a:r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 bwMode="auto">
                <a:xfrm>
                  <a:off x="2743200" y="4572000"/>
                  <a:ext cx="2743200" cy="548639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Discard pins in Transitive </a:t>
                  </a:r>
                  <a:r>
                    <a:rPr lang="en-US" dirty="0" err="1" smtClean="0">
                      <a:solidFill>
                        <a:srgbClr val="000000"/>
                      </a:solidFill>
                    </a:rPr>
                    <a:t>Fanin</a:t>
                  </a:r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 bwMode="auto">
                <a:xfrm>
                  <a:off x="2743200" y="5486400"/>
                  <a:ext cx="2743200" cy="548639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Discard pins in </a:t>
                  </a:r>
                  <a:r>
                    <a:rPr lang="en-US" dirty="0">
                      <a:solidFill>
                        <a:srgbClr val="000000"/>
                      </a:solidFill>
                    </a:rPr>
                    <a:t>T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ransitive </a:t>
                  </a:r>
                  <a:r>
                    <a:rPr lang="en-US" dirty="0" err="1" smtClean="0">
                      <a:solidFill>
                        <a:srgbClr val="000000"/>
                      </a:solidFill>
                    </a:rPr>
                    <a:t>Fanout</a:t>
                  </a:r>
                  <a:endParaRPr lang="en-US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0" name="Straight Arrow Connector 29"/>
                <p:cNvCxnSpPr>
                  <a:stCxn id="19" idx="2"/>
                  <a:endCxn id="20" idx="0"/>
                </p:cNvCxnSpPr>
                <p:nvPr/>
              </p:nvCxnSpPr>
              <p:spPr bwMode="auto">
                <a:xfrm>
                  <a:off x="4114800" y="4206239"/>
                  <a:ext cx="0" cy="365761"/>
                </a:xfrm>
                <a:prstGeom prst="straightConnector1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2" name="Straight Arrow Connector 31"/>
                <p:cNvCxnSpPr>
                  <a:stCxn id="20" idx="2"/>
                  <a:endCxn id="21" idx="0"/>
                </p:cNvCxnSpPr>
                <p:nvPr/>
              </p:nvCxnSpPr>
              <p:spPr bwMode="auto">
                <a:xfrm>
                  <a:off x="4114800" y="5120639"/>
                  <a:ext cx="0" cy="365761"/>
                </a:xfrm>
                <a:prstGeom prst="straightConnector1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  <p:cxnSp>
            <p:nvCxnSpPr>
              <p:cNvPr id="42" name="Straight Arrow Connector 41"/>
              <p:cNvCxnSpPr>
                <a:stCxn id="46" idx="3"/>
                <a:endCxn id="43" idx="1"/>
              </p:cNvCxnSpPr>
              <p:nvPr/>
            </p:nvCxnSpPr>
            <p:spPr bwMode="auto">
              <a:xfrm>
                <a:off x="5303520" y="3200400"/>
                <a:ext cx="640080" cy="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sp>
            <p:nvSpPr>
              <p:cNvPr id="43" name="Rounded Rectangle 42"/>
              <p:cNvSpPr/>
              <p:nvPr/>
            </p:nvSpPr>
            <p:spPr bwMode="auto">
              <a:xfrm>
                <a:off x="5943600" y="2926080"/>
                <a:ext cx="2743200" cy="54863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Insert pipeline registers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o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n all stage pins</a:t>
                </a:r>
              </a:p>
            </p:txBody>
          </p:sp>
          <p:sp>
            <p:nvSpPr>
              <p:cNvPr id="46" name="Diamond 45"/>
              <p:cNvSpPr/>
              <p:nvPr/>
            </p:nvSpPr>
            <p:spPr bwMode="auto">
              <a:xfrm>
                <a:off x="2926080" y="2743200"/>
                <a:ext cx="2377440" cy="914400"/>
              </a:xfrm>
              <a:prstGeom prst="diamond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#pins &gt; 0</a:t>
                </a: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 bwMode="auto">
              <a:xfrm flipV="1">
                <a:off x="1828800" y="3200400"/>
                <a:ext cx="1097280" cy="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 flipH="1" flipV="1">
                <a:off x="1828800" y="6126480"/>
                <a:ext cx="914400" cy="1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 flipV="1">
                <a:off x="1828800" y="3200400"/>
                <a:ext cx="0" cy="292608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p:sp>
          <p:nvSpPr>
            <p:cNvPr id="73" name="TextBox 72"/>
            <p:cNvSpPr txBox="1"/>
            <p:nvPr/>
          </p:nvSpPr>
          <p:spPr bwMode="auto">
            <a:xfrm>
              <a:off x="3291840" y="3654028"/>
              <a:ext cx="4898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Yes</a:t>
              </a:r>
            </a:p>
          </p:txBody>
        </p:sp>
        <p:sp>
          <p:nvSpPr>
            <p:cNvPr id="74" name="TextBox 73"/>
            <p:cNvSpPr txBox="1"/>
            <p:nvPr/>
          </p:nvSpPr>
          <p:spPr bwMode="auto">
            <a:xfrm flipH="1">
              <a:off x="4480560" y="2834640"/>
              <a:ext cx="4572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7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12642" cy="90568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the most critical legal pin that improve most the slack if pipelined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13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12642" cy="905687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Mark all pins in its Transitive Fan-In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14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12642" cy="90568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Mark all pins in its Transitive Fan-Out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15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22960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Select next un-marked critical pin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12642" cy="905687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Mark all pins in its Transitive </a:t>
            </a:r>
            <a:r>
              <a:rPr lang="en-US" dirty="0" smtClean="0"/>
              <a:t>Fan-In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17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188720" y="38404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926080" y="356616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92608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3816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Mark all pins in its Transitive </a:t>
            </a:r>
            <a:r>
              <a:rPr lang="en-US" dirty="0" smtClean="0"/>
              <a:t>Fan-Out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18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188720" y="38404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926080" y="356616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93192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11480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120640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03504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85800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3840480" y="30175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5670343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475488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92608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3816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Select next un-marked critical </a:t>
            </a:r>
            <a:r>
              <a:rPr lang="en-US" dirty="0" smtClean="0"/>
              <a:t>pin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19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188720" y="38404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926080" y="356616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93192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11480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120640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03504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85800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754880" y="402336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3840480" y="30175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670343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75488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92608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9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1005840"/>
          </a:xfrm>
        </p:spPr>
        <p:txBody>
          <a:bodyPr>
            <a:noAutofit/>
          </a:bodyPr>
          <a:lstStyle/>
          <a:p>
            <a:r>
              <a:rPr lang="en-US" dirty="0"/>
              <a:t>Automated Extra Pipeline Analysis of Applications mapped to Xilinx UltraScale+ FPGAs</a:t>
            </a:r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641926" y="27432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None/>
              <a:tabLst/>
              <a:defRPr/>
            </a:pPr>
            <a:endParaRPr lang="en-US" sz="2000" b="1" kern="0" dirty="0">
              <a:latin typeface="+mn-lt"/>
            </a:endParaRPr>
          </a:p>
          <a:p>
            <a:r>
              <a:rPr lang="en-US" sz="2000" dirty="0"/>
              <a:t>Ilya </a:t>
            </a:r>
            <a:r>
              <a:rPr lang="en-US" sz="2000" dirty="0" smtClean="0"/>
              <a:t>Ganusov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    Henri Fraisse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               Aaron Ng</a:t>
            </a:r>
            <a:r>
              <a:rPr lang="en-US" sz="2000" baseline="30000" dirty="0" smtClean="0"/>
              <a:t>1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Rafael </a:t>
            </a:r>
            <a:r>
              <a:rPr lang="en-US" sz="2000" dirty="0"/>
              <a:t>Trapani </a:t>
            </a:r>
            <a:r>
              <a:rPr lang="en-US" sz="2000" dirty="0" smtClean="0"/>
              <a:t>Possignolo</a:t>
            </a:r>
            <a:r>
              <a:rPr lang="en-US" sz="2000" baseline="30000" dirty="0"/>
              <a:t>2</a:t>
            </a:r>
            <a:r>
              <a:rPr lang="en-US" sz="2000" dirty="0" smtClean="0"/>
              <a:t>           </a:t>
            </a:r>
            <a:r>
              <a:rPr lang="en-US" sz="2000" dirty="0"/>
              <a:t>Sabya </a:t>
            </a:r>
            <a:r>
              <a:rPr lang="en-US" sz="2000" dirty="0" smtClean="0"/>
              <a:t>Das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/>
          </a:p>
          <a:p>
            <a:r>
              <a:rPr lang="en-US" sz="2000" baseline="30000" dirty="0" smtClean="0"/>
              <a:t>1</a:t>
            </a:r>
            <a:r>
              <a:rPr lang="en-US" sz="2000" dirty="0" smtClean="0"/>
              <a:t>Xilinx </a:t>
            </a:r>
            <a:r>
              <a:rPr lang="en-US" sz="2000" dirty="0"/>
              <a:t>Inc</a:t>
            </a:r>
            <a:r>
              <a:rPr lang="en-US" sz="2000" dirty="0" smtClean="0"/>
              <a:t>. </a:t>
            </a:r>
            <a:r>
              <a:rPr lang="en-US" sz="2000" dirty="0" smtClean="0">
                <a:hlinkClick r:id="rId2"/>
              </a:rPr>
              <a:t>{</a:t>
            </a:r>
            <a:r>
              <a:rPr lang="en-US" sz="2000" dirty="0" err="1" smtClean="0">
                <a:hlinkClick r:id="rId2"/>
              </a:rPr>
              <a:t>ilya.ganusov</a:t>
            </a:r>
            <a:r>
              <a:rPr lang="en-US" sz="2000" dirty="0" smtClean="0">
                <a:hlinkClick r:id="rId2"/>
              </a:rPr>
              <a:t>}@xilinx.com</a:t>
            </a:r>
            <a:endParaRPr lang="en-US" sz="2000" dirty="0" smtClean="0"/>
          </a:p>
          <a:p>
            <a:r>
              <a:rPr lang="en-US" sz="2000" baseline="30000" dirty="0" smtClean="0"/>
              <a:t>2</a:t>
            </a:r>
            <a:r>
              <a:rPr lang="en-US" sz="2000" dirty="0" smtClean="0"/>
              <a:t>University </a:t>
            </a:r>
            <a:r>
              <a:rPr lang="en-US" sz="2000" dirty="0"/>
              <a:t>of </a:t>
            </a:r>
            <a:r>
              <a:rPr lang="en-US" sz="2000" dirty="0" smtClean="0"/>
              <a:t>California, Santa Cruz </a:t>
            </a:r>
            <a:r>
              <a:rPr lang="en-US" sz="2000" dirty="0">
                <a:hlinkClick r:id="rId3"/>
              </a:rPr>
              <a:t>{</a:t>
            </a:r>
            <a:r>
              <a:rPr lang="en-US" sz="2000" dirty="0" err="1" smtClean="0">
                <a:hlinkClick r:id="rId3"/>
              </a:rPr>
              <a:t>rpossign</a:t>
            </a:r>
            <a:r>
              <a:rPr lang="en-US" sz="2000" i="1" dirty="0">
                <a:hlinkClick r:id="rId3"/>
              </a:rPr>
              <a:t>}</a:t>
            </a:r>
            <a:r>
              <a:rPr lang="en-US" sz="2000" dirty="0" smtClean="0">
                <a:hlinkClick r:id="rId3"/>
              </a:rPr>
              <a:t>@ucsc.edu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8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3816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/>
              <a:t>Mark all pins in its Transitive </a:t>
            </a:r>
            <a:r>
              <a:rPr lang="en-US" dirty="0" smtClean="0"/>
              <a:t>Fan-In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20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188720" y="38404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926080" y="356616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93192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11480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120640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03504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85800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754880" y="402336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188720" y="4301251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3840480" y="30175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5670343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475488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92608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3816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/>
              <a:t>Select next un-marked critical pin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188720" y="38404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926080" y="356616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93192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11480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120640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03504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85800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754880" y="402336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188720" y="4301251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120640" y="475488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3840480" y="30175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5670343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75488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292608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3816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US" dirty="0"/>
              <a:t>Mark all pins in its Transitive </a:t>
            </a:r>
            <a:r>
              <a:rPr lang="en-US" dirty="0" smtClean="0"/>
              <a:t>Fan-In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188720" y="38404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926080" y="356616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93192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11480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120640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03504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85800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754880" y="402336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188720" y="4301251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120640" y="475488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188720" y="46634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188720" y="48463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754880" y="46634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4756297" y="48463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3840480" y="30175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670343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475488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292608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6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3816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US" dirty="0"/>
              <a:t>Mark all pins in its Transitive </a:t>
            </a:r>
            <a:r>
              <a:rPr lang="en-US" dirty="0" smtClean="0"/>
              <a:t>Fan-Out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23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237744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118872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118872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420624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858000" y="29260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1188720" y="38404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926080" y="356616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93192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11480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120640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03504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6858000" y="402336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754880" y="402336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188720" y="4301251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120640" y="475488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188720" y="46634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188720" y="48463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858000" y="47548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4754880" y="46634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4756297" y="48463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011680" y="329184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2011680" y="347472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3840480" y="30175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70343" y="393192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4754880" y="384048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2926080" y="3383280"/>
            <a:ext cx="182880" cy="182880"/>
          </a:xfrm>
          <a:prstGeom prst="ellipse">
            <a:avLst/>
          </a:prstGeom>
          <a:solidFill>
            <a:srgbClr val="00B0F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5669280" y="4114800"/>
            <a:ext cx="182880" cy="182880"/>
          </a:xfrm>
          <a:prstGeom prst="ellipse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3816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US" dirty="0" smtClean="0"/>
              <a:t>Extract the cut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24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463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01752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383280" y="347472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6576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3840480" y="283464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291839" y="3398166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754880" y="402336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120640" y="4754880"/>
            <a:ext cx="182880" cy="182880"/>
          </a:xfrm>
          <a:prstGeom prst="ellipse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463800" y="2587083"/>
            <a:ext cx="2305098" cy="3419707"/>
          </a:xfrm>
          <a:custGeom>
            <a:avLst/>
            <a:gdLst>
              <a:gd name="connsiteX0" fmla="*/ 156629 w 2305098"/>
              <a:gd name="connsiteY0" fmla="*/ 0 h 3419707"/>
              <a:gd name="connsiteX1" fmla="*/ 7946 w 2305098"/>
              <a:gd name="connsiteY1" fmla="*/ 1367883 h 3419707"/>
              <a:gd name="connsiteX2" fmla="*/ 372220 w 2305098"/>
              <a:gd name="connsiteY2" fmla="*/ 1940312 h 3419707"/>
              <a:gd name="connsiteX3" fmla="*/ 1346093 w 2305098"/>
              <a:gd name="connsiteY3" fmla="*/ 1821366 h 3419707"/>
              <a:gd name="connsiteX4" fmla="*/ 1792141 w 2305098"/>
              <a:gd name="connsiteY4" fmla="*/ 1888273 h 3419707"/>
              <a:gd name="connsiteX5" fmla="*/ 2305098 w 2305098"/>
              <a:gd name="connsiteY5" fmla="*/ 3419707 h 3419707"/>
              <a:gd name="connsiteX6" fmla="*/ 2305098 w 2305098"/>
              <a:gd name="connsiteY6" fmla="*/ 3419707 h 341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5098" h="3419707">
                <a:moveTo>
                  <a:pt x="156629" y="0"/>
                </a:moveTo>
                <a:cubicBezTo>
                  <a:pt x="64321" y="522249"/>
                  <a:pt x="-27986" y="1044498"/>
                  <a:pt x="7946" y="1367883"/>
                </a:cubicBezTo>
                <a:cubicBezTo>
                  <a:pt x="43878" y="1691268"/>
                  <a:pt x="149196" y="1864732"/>
                  <a:pt x="372220" y="1940312"/>
                </a:cubicBezTo>
                <a:cubicBezTo>
                  <a:pt x="595244" y="2015892"/>
                  <a:pt x="1109440" y="1830039"/>
                  <a:pt x="1346093" y="1821366"/>
                </a:cubicBezTo>
                <a:cubicBezTo>
                  <a:pt x="1582747" y="1812693"/>
                  <a:pt x="1632307" y="1621883"/>
                  <a:pt x="1792141" y="1888273"/>
                </a:cubicBezTo>
                <a:cubicBezTo>
                  <a:pt x="1951975" y="2154663"/>
                  <a:pt x="2305098" y="3419707"/>
                  <a:pt x="2305098" y="3419707"/>
                </a:cubicBezTo>
                <a:lnTo>
                  <a:pt x="2305098" y="3419707"/>
                </a:lnTo>
              </a:path>
            </a:pathLst>
          </a:custGeom>
          <a:noFill/>
          <a:ln w="381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0"/>
            <a:ext cx="8138160" cy="548640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en-US" dirty="0" smtClean="0"/>
              <a:t>Insert pipeline registers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25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Building </a:t>
            </a:r>
            <a:r>
              <a:rPr lang="en-US" dirty="0"/>
              <a:t>a pipeline stage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023360" y="3657600"/>
            <a:ext cx="182880" cy="548640"/>
            <a:chOff x="1828800" y="1828800"/>
            <a:chExt cx="182880" cy="548640"/>
          </a:xfrm>
        </p:grpSpPr>
        <p:sp>
          <p:nvSpPr>
            <p:cNvPr id="79" name="Rectangle 7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0" name="Isosceles Triangle 7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103120" y="32004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760720" y="384048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389120" y="45720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846320" y="37490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931920" y="274320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2834640" y="3291840"/>
            <a:ext cx="365760" cy="54864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LUT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2743200" y="2926080"/>
            <a:ext cx="0" cy="54864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743200" y="2926080"/>
            <a:ext cx="11887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468880" y="34747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297680" y="3017520"/>
            <a:ext cx="2743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1188720" y="338328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188720" y="356616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3200400" y="3566160"/>
            <a:ext cx="4572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4206240" y="3931920"/>
            <a:ext cx="6400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657600" y="3108960"/>
            <a:ext cx="0" cy="82296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3657600" y="3111554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3657600" y="393192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1188720" y="4754880"/>
            <a:ext cx="3200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188720" y="4389120"/>
            <a:ext cx="32918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480560" y="41148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4480560" y="4114800"/>
            <a:ext cx="36576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1188720" y="4937760"/>
            <a:ext cx="3200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12080" y="4031791"/>
            <a:ext cx="5486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5486400" y="4206240"/>
            <a:ext cx="0" cy="64008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5212080" y="4846320"/>
            <a:ext cx="18288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5486400" y="4206240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6126480" y="4114800"/>
            <a:ext cx="91440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188720" y="3931920"/>
            <a:ext cx="146304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2651760" y="3657600"/>
            <a:ext cx="0" cy="27432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51760" y="3657600"/>
            <a:ext cx="18288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 bwMode="auto">
          <a:xfrm>
            <a:off x="914400" y="3017520"/>
            <a:ext cx="274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I1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914400" y="338328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I2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7132320" y="28346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1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4400" y="374904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I3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914400" y="411480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I4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914400" y="448056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I5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7132320" y="393192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7132320" y="4663440"/>
            <a:ext cx="400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 bwMode="auto">
          <a:xfrm>
            <a:off x="914400" y="4846320"/>
            <a:ext cx="284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</a:rPr>
              <a:t>I6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657600" y="4114800"/>
            <a:ext cx="182880" cy="548640"/>
            <a:chOff x="1828800" y="1828800"/>
            <a:chExt cx="182880" cy="548640"/>
          </a:xfrm>
          <a:solidFill>
            <a:srgbClr val="92D050"/>
          </a:solidFill>
        </p:grpSpPr>
        <p:sp>
          <p:nvSpPr>
            <p:cNvPr id="100" name="Rectangle 99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1" name="Isosceles Triangle 100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91840" y="3291840"/>
            <a:ext cx="182880" cy="548640"/>
            <a:chOff x="1828800" y="1828800"/>
            <a:chExt cx="182880" cy="548640"/>
          </a:xfrm>
          <a:solidFill>
            <a:srgbClr val="92D050"/>
          </a:solidFill>
        </p:grpSpPr>
        <p:sp>
          <p:nvSpPr>
            <p:cNvPr id="103" name="Rectangle 102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993950" y="2670293"/>
            <a:ext cx="182880" cy="548640"/>
            <a:chOff x="1828800" y="1828800"/>
            <a:chExt cx="182880" cy="548640"/>
          </a:xfrm>
          <a:solidFill>
            <a:srgbClr val="92D050"/>
          </a:solidFill>
        </p:grpSpPr>
        <p:sp>
          <p:nvSpPr>
            <p:cNvPr id="106" name="Rectangle 105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7" name="Isosceles Triangle 106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029200" y="4572000"/>
            <a:ext cx="182880" cy="548640"/>
            <a:chOff x="1828800" y="1828800"/>
            <a:chExt cx="182880" cy="548640"/>
          </a:xfrm>
          <a:solidFill>
            <a:srgbClr val="92D050"/>
          </a:solidFill>
        </p:grpSpPr>
        <p:sp>
          <p:nvSpPr>
            <p:cNvPr id="109" name="Rectangle 108"/>
            <p:cNvSpPr/>
            <p:nvPr/>
          </p:nvSpPr>
          <p:spPr bwMode="auto">
            <a:xfrm>
              <a:off x="1828800" y="1828800"/>
              <a:ext cx="182880" cy="548640"/>
            </a:xfrm>
            <a:prstGeom prst="rect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0" name="Isosceles Triangle 109"/>
            <p:cNvSpPr/>
            <p:nvPr/>
          </p:nvSpPr>
          <p:spPr bwMode="auto">
            <a:xfrm>
              <a:off x="1828800" y="2194560"/>
              <a:ext cx="182880" cy="182880"/>
            </a:xfrm>
            <a:prstGeom prst="triangle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cxnSp>
        <p:nvCxnSpPr>
          <p:cNvPr id="111" name="Straight Connector 110"/>
          <p:cNvCxnSpPr/>
          <p:nvPr/>
        </p:nvCxnSpPr>
        <p:spPr bwMode="auto">
          <a:xfrm>
            <a:off x="4754880" y="4840146"/>
            <a:ext cx="274320" cy="0"/>
          </a:xfrm>
          <a:prstGeom prst="line">
            <a:avLst/>
          </a:prstGeom>
          <a:solidFill>
            <a:srgbClr val="EC891D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56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3108960" cy="914400"/>
          </a:xfrm>
        </p:spPr>
        <p:txBody>
          <a:bodyPr/>
          <a:lstStyle/>
          <a:p>
            <a:r>
              <a:rPr lang="en-US" dirty="0" smtClean="0"/>
              <a:t>Used Xilinx standard </a:t>
            </a:r>
            <a:r>
              <a:rPr lang="en-US" dirty="0" err="1" smtClean="0"/>
              <a:t>QoR</a:t>
            </a:r>
            <a:r>
              <a:rPr lang="en-US" dirty="0" smtClean="0"/>
              <a:t> suite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27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40079" y="4846320"/>
            <a:ext cx="7863840" cy="1371600"/>
            <a:chOff x="457200" y="3657600"/>
            <a:chExt cx="7863840" cy="13716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57200" y="3657600"/>
              <a:ext cx="128016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S</a:t>
              </a:r>
              <a:r>
                <a:rPr lang="en-US" dirty="0" smtClean="0">
                  <a:solidFill>
                    <a:srgbClr val="000000"/>
                  </a:solidFill>
                </a:rPr>
                <a:t>ynthesis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103120" y="3657600"/>
              <a:ext cx="118872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Place</a:t>
              </a:r>
            </a:p>
          </p:txBody>
        </p:sp>
        <p:cxnSp>
          <p:nvCxnSpPr>
            <p:cNvPr id="22" name="Straight Arrow Connector 21"/>
            <p:cNvCxnSpPr>
              <a:stCxn id="20" idx="3"/>
              <a:endCxn id="21" idx="1"/>
            </p:cNvCxnSpPr>
            <p:nvPr/>
          </p:nvCxnSpPr>
          <p:spPr bwMode="auto">
            <a:xfrm>
              <a:off x="1737360" y="3886200"/>
              <a:ext cx="365760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3" name="Straight Arrow Connector 22"/>
            <p:cNvCxnSpPr>
              <a:stCxn id="21" idx="3"/>
              <a:endCxn id="24" idx="1"/>
            </p:cNvCxnSpPr>
            <p:nvPr/>
          </p:nvCxnSpPr>
          <p:spPr bwMode="auto">
            <a:xfrm>
              <a:off x="3291840" y="3886200"/>
              <a:ext cx="365760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4" name="Rounded Rectangle 23"/>
            <p:cNvSpPr/>
            <p:nvPr/>
          </p:nvSpPr>
          <p:spPr bwMode="auto">
            <a:xfrm>
              <a:off x="3657600" y="3657600"/>
              <a:ext cx="118872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R</a:t>
              </a:r>
              <a:r>
                <a:rPr lang="en-US" dirty="0" smtClean="0">
                  <a:solidFill>
                    <a:srgbClr val="000000"/>
                  </a:solidFill>
                </a:rPr>
                <a:t>oute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212080" y="3657600"/>
              <a:ext cx="1463040" cy="457200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Report timing</a:t>
              </a:r>
            </a:p>
          </p:txBody>
        </p:sp>
        <p:cxnSp>
          <p:nvCxnSpPr>
            <p:cNvPr id="26" name="Straight Arrow Connector 25"/>
            <p:cNvCxnSpPr>
              <a:stCxn id="24" idx="3"/>
              <a:endCxn id="25" idx="1"/>
            </p:cNvCxnSpPr>
            <p:nvPr/>
          </p:nvCxnSpPr>
          <p:spPr bwMode="auto">
            <a:xfrm>
              <a:off x="4846320" y="3886200"/>
              <a:ext cx="365760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27" name="Straight Arrow Connector 26"/>
            <p:cNvCxnSpPr>
              <a:stCxn id="25" idx="3"/>
              <a:endCxn id="28" idx="1"/>
            </p:cNvCxnSpPr>
            <p:nvPr/>
          </p:nvCxnSpPr>
          <p:spPr bwMode="auto">
            <a:xfrm>
              <a:off x="6675120" y="3886200"/>
              <a:ext cx="365760" cy="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8" name="Rounded Rectangle 27"/>
            <p:cNvSpPr/>
            <p:nvPr/>
          </p:nvSpPr>
          <p:spPr bwMode="auto">
            <a:xfrm>
              <a:off x="7040880" y="3657600"/>
              <a:ext cx="128016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Bit-stream</a:t>
              </a:r>
            </a:p>
          </p:txBody>
        </p:sp>
        <p:sp>
          <p:nvSpPr>
            <p:cNvPr id="29" name="Rounded Rectangle 28"/>
            <p:cNvSpPr/>
            <p:nvPr/>
          </p:nvSpPr>
          <p:spPr bwMode="auto">
            <a:xfrm>
              <a:off x="1645920" y="4572000"/>
              <a:ext cx="2011680" cy="457200"/>
            </a:xfrm>
            <a:prstGeom prst="roundRect">
              <a:avLst/>
            </a:prstGeom>
            <a:solidFill>
              <a:srgbClr val="FFFF00"/>
            </a:solidFill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Pipeline insertion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3383280" y="3931920"/>
              <a:ext cx="0" cy="64008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 flipV="1">
              <a:off x="1828800" y="3931920"/>
              <a:ext cx="0" cy="64008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32" name="Content Placeholder 1"/>
          <p:cNvSpPr txBox="1">
            <a:spLocks/>
          </p:cNvSpPr>
          <p:nvPr/>
        </p:nvSpPr>
        <p:spPr>
          <a:xfrm>
            <a:off x="457200" y="4114800"/>
            <a:ext cx="4754880" cy="457200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2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lang="en-US"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213" indent="-347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Used post-place pipeline insertion</a:t>
            </a:r>
            <a:endParaRPr lang="en-US" kern="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32404"/>
              </p:ext>
            </p:extLst>
          </p:nvPr>
        </p:nvGraphicFramePr>
        <p:xfrm>
          <a:off x="3931920" y="1097280"/>
          <a:ext cx="500426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418"/>
                <a:gridCol w="1006764"/>
                <a:gridCol w="1071418"/>
                <a:gridCol w="1092662"/>
              </a:tblGrid>
              <a:tr h="2219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Metric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Avg</a:t>
                      </a:r>
                      <a:endParaRPr lang="en-US" sz="1600" dirty="0"/>
                    </a:p>
                  </a:txBody>
                  <a:tcPr/>
                </a:tc>
              </a:tr>
              <a:tr h="22197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clk</a:t>
                      </a:r>
                      <a:r>
                        <a:rPr lang="en-US" sz="1600" dirty="0" smtClean="0"/>
                        <a:t> domains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22197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FMax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300 MHz</a:t>
                      </a:r>
                      <a:endParaRPr lang="en-US" sz="1600" dirty="0"/>
                    </a:p>
                  </a:txBody>
                  <a:tcPr/>
                </a:tc>
              </a:tr>
              <a:tr h="2219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464200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129600</a:t>
                      </a:r>
                      <a:endParaRPr lang="en-US" sz="1600" dirty="0"/>
                    </a:p>
                  </a:txBody>
                  <a:tcPr/>
                </a:tc>
              </a:tr>
              <a:tr h="2219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586475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123163</a:t>
                      </a:r>
                      <a:endParaRPr lang="en-US" sz="1600" dirty="0"/>
                    </a:p>
                  </a:txBody>
                  <a:tcPr/>
                </a:tc>
              </a:tr>
              <a:tr h="2219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1152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187</a:t>
                      </a:r>
                      <a:endParaRPr lang="en-US" sz="1600" dirty="0"/>
                    </a:p>
                  </a:txBody>
                  <a:tcPr/>
                </a:tc>
              </a:tr>
              <a:tr h="2219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195</a:t>
                      </a:r>
                      <a:endParaRPr lang="en-US" sz="1600" dirty="0"/>
                    </a:p>
                  </a:txBody>
                  <a:tcPr/>
                </a:tc>
              </a:tr>
              <a:tr h="2916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designs</a:t>
                      </a: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3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029439"/>
            <a:ext cx="7944679" cy="2304609"/>
          </a:xfrm>
        </p:spPr>
        <p:txBody>
          <a:bodyPr/>
          <a:lstStyle/>
          <a:p>
            <a:r>
              <a:rPr lang="en-US" dirty="0" smtClean="0"/>
              <a:t>Considered two loop limits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Initial</a:t>
            </a:r>
            <a:r>
              <a:rPr lang="en-US" dirty="0" smtClean="0"/>
              <a:t>: critical loop after default P&amp;R flows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Tight</a:t>
            </a:r>
            <a:r>
              <a:rPr lang="en-US" dirty="0" smtClean="0"/>
              <a:t>: critical loop after loop-only P&amp;R flow</a:t>
            </a:r>
          </a:p>
          <a:p>
            <a:r>
              <a:rPr lang="en-US" dirty="0" smtClean="0"/>
              <a:t>Distribution of gain is bimodal</a:t>
            </a:r>
          </a:p>
          <a:p>
            <a:pPr lvl="1"/>
            <a:r>
              <a:rPr lang="en-US" dirty="0" smtClean="0"/>
              <a:t>About half of the designs are loop limited</a:t>
            </a:r>
          </a:p>
          <a:p>
            <a:pPr lvl="1"/>
            <a:r>
              <a:rPr lang="en-US" dirty="0" smtClean="0"/>
              <a:t>About 30% of designs can be improved by more than 50</a:t>
            </a:r>
            <a:r>
              <a:rPr lang="en-US" dirty="0" smtClean="0"/>
              <a:t>%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28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Computing </a:t>
            </a:r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 err="1" smtClean="0"/>
              <a:t>FMax</a:t>
            </a:r>
            <a:r>
              <a:rPr lang="en-US" dirty="0" smtClean="0"/>
              <a:t> gain of pipelining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616280"/>
              </p:ext>
            </p:extLst>
          </p:nvPr>
        </p:nvGraphicFramePr>
        <p:xfrm>
          <a:off x="457200" y="3474720"/>
          <a:ext cx="82296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2397160" y="4309199"/>
            <a:ext cx="3736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Initial loop: </a:t>
            </a:r>
            <a:r>
              <a:rPr lang="en-US" dirty="0" smtClean="0">
                <a:solidFill>
                  <a:schemeClr val="bg2"/>
                </a:solidFill>
              </a:rPr>
              <a:t>18% </a:t>
            </a:r>
            <a:r>
              <a:rPr lang="en-US" dirty="0" err="1" smtClean="0">
                <a:solidFill>
                  <a:schemeClr val="bg2"/>
                </a:solidFill>
              </a:rPr>
              <a:t>Gmean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FMax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Tight </a:t>
            </a:r>
            <a:r>
              <a:rPr lang="en-US" dirty="0">
                <a:solidFill>
                  <a:srgbClr val="00B050"/>
                </a:solidFill>
              </a:rPr>
              <a:t>loop: </a:t>
            </a:r>
            <a:r>
              <a:rPr lang="en-US" dirty="0" smtClean="0">
                <a:solidFill>
                  <a:srgbClr val="00B050"/>
                </a:solidFill>
              </a:rPr>
              <a:t>29%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Gmean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FMax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0720" y="1371600"/>
            <a:ext cx="3200400" cy="12801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FMax</a:t>
            </a:r>
            <a:r>
              <a:rPr lang="en-US" sz="2000" dirty="0" smtClean="0"/>
              <a:t> improvement greater than initial loop limit in 50% of cases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29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 smtClean="0"/>
              <a:t>Achieved </a:t>
            </a:r>
            <a:r>
              <a:rPr lang="en-US" dirty="0" err="1" smtClean="0"/>
              <a:t>FMax</a:t>
            </a:r>
            <a:r>
              <a:rPr lang="en-US" dirty="0" smtClean="0"/>
              <a:t> gain with automatic pipelining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5760720" y="3657600"/>
            <a:ext cx="3200400" cy="2743200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2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lang="en-US"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213" indent="-347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FMax</a:t>
            </a:r>
            <a:r>
              <a:rPr lang="en-US" sz="2000" dirty="0"/>
              <a:t> improvement </a:t>
            </a:r>
            <a:r>
              <a:rPr lang="en-US" sz="2000" dirty="0" smtClean="0"/>
              <a:t>close to tight </a:t>
            </a:r>
            <a:r>
              <a:rPr lang="en-US" sz="2000" dirty="0"/>
              <a:t>loop limit in </a:t>
            </a:r>
            <a:r>
              <a:rPr lang="en-US" sz="2000" dirty="0" smtClean="0"/>
              <a:t>most </a:t>
            </a:r>
            <a:r>
              <a:rPr lang="en-US" sz="2000" dirty="0" smtClean="0"/>
              <a:t>cases</a:t>
            </a:r>
          </a:p>
          <a:p>
            <a:pPr marL="0" indent="0">
              <a:buNone/>
            </a:pPr>
            <a:r>
              <a:rPr lang="en-US" sz="2000" dirty="0"/>
              <a:t>Current limiting factors: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DSP cascades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BRAM cascades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Not using SRL for balancing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879426"/>
              </p:ext>
            </p:extLst>
          </p:nvPr>
        </p:nvGraphicFramePr>
        <p:xfrm>
          <a:off x="182880" y="9144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836342"/>
              </p:ext>
            </p:extLst>
          </p:nvPr>
        </p:nvGraphicFramePr>
        <p:xfrm>
          <a:off x="182880" y="36576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50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Graphic spid="10" grpId="0" uiExpand="1">
        <p:bldSub>
          <a:bldChart bld="series"/>
        </p:bldSub>
      </p:bldGraphic>
      <p:bldGraphic spid="11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/>
              <a:t>3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 bwMode="auto">
          <a:xfrm>
            <a:off x="457200" y="2063905"/>
            <a:ext cx="3907536" cy="254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defRPr lang="en-US" sz="3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sz="3600" kern="0">
                <a:solidFill>
                  <a:srgbClr val="000000">
                    <a:lumMod val="75000"/>
                    <a:lumOff val="25000"/>
                  </a:srgbClr>
                </a:solidFill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3371" y="2052754"/>
            <a:ext cx="4673291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 algn="l" defTabSz="4572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Introduction</a:t>
            </a:r>
          </a:p>
          <a:p>
            <a:pPr marL="234950" indent="-234950" algn="l" defTabSz="4572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Pipeline analysis tool in Vivado</a:t>
            </a:r>
          </a:p>
          <a:p>
            <a:pPr marL="234950" indent="-234950" algn="l" defTabSz="4572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Automatic pipeline </a:t>
            </a: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insertion</a:t>
            </a:r>
          </a:p>
          <a:p>
            <a:pPr marL="234950" indent="-234950" algn="l" defTabSz="4572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Experimental data</a:t>
            </a:r>
          </a:p>
          <a:p>
            <a:pPr marL="234950" indent="-234950" algn="l" defTabSz="4572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/>
              </a:rPr>
              <a:t>Conclusion</a:t>
            </a:r>
            <a:endParaRPr lang="en-US" sz="19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7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6277"/>
            <a:ext cx="8233646" cy="875736"/>
          </a:xfrm>
        </p:spPr>
        <p:txBody>
          <a:bodyPr/>
          <a:lstStyle/>
          <a:p>
            <a:r>
              <a:rPr lang="en-US" dirty="0" smtClean="0"/>
              <a:t>In more than 95% of cases the ratio FF:LUT after pipelining is below 2 which is what offers Xilinx architecture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30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33646" cy="457200"/>
          </a:xfrm>
        </p:spPr>
        <p:txBody>
          <a:bodyPr>
            <a:noAutofit/>
          </a:bodyPr>
          <a:lstStyle/>
          <a:p>
            <a:r>
              <a:rPr lang="en-US" dirty="0" smtClean="0"/>
              <a:t>Register utilization for pipelining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79" y="2385713"/>
            <a:ext cx="6390640" cy="36576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1226634" y="4921405"/>
            <a:ext cx="5620215" cy="22302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 bwMode="auto">
          <a:xfrm>
            <a:off x="7223760" y="4754880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 ratio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7431526" y="2936195"/>
            <a:ext cx="1259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DSP based</a:t>
            </a: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 bwMode="auto">
          <a:xfrm flipH="1" flipV="1">
            <a:off x="6410036" y="2917408"/>
            <a:ext cx="1021490" cy="203453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6077527" y="3281003"/>
            <a:ext cx="1353999" cy="575007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17" idx="1"/>
          </p:cNvCxnSpPr>
          <p:nvPr/>
        </p:nvCxnSpPr>
        <p:spPr bwMode="auto">
          <a:xfrm flipH="1">
            <a:off x="6951819" y="4939546"/>
            <a:ext cx="271941" cy="0"/>
          </a:xfrm>
          <a:prstGeom prst="straightConnector1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780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6277"/>
            <a:ext cx="8160327" cy="1205470"/>
          </a:xfrm>
        </p:spPr>
        <p:txBody>
          <a:bodyPr/>
          <a:lstStyle/>
          <a:p>
            <a:r>
              <a:rPr lang="en-US" dirty="0" smtClean="0"/>
              <a:t>Current Xilinx architectures </a:t>
            </a:r>
            <a:r>
              <a:rPr lang="en-US" dirty="0"/>
              <a:t>respond well to </a:t>
            </a:r>
            <a:r>
              <a:rPr lang="en-US" dirty="0" smtClean="0"/>
              <a:t>highly-pipelined designs</a:t>
            </a:r>
          </a:p>
          <a:p>
            <a:pPr lvl="1"/>
            <a:r>
              <a:rPr lang="en-US" dirty="0" smtClean="0"/>
              <a:t>time-borrowing should favor UltraScale+ over UltraScale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31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33646" cy="457200"/>
          </a:xfrm>
        </p:spPr>
        <p:txBody>
          <a:bodyPr>
            <a:noAutofit/>
          </a:bodyPr>
          <a:lstStyle/>
          <a:p>
            <a:r>
              <a:rPr lang="en-US" dirty="0" smtClean="0"/>
              <a:t>Pipelining data across different architectures</a:t>
            </a:r>
            <a:endParaRPr lang="en-US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805949"/>
              </p:ext>
            </p:extLst>
          </p:nvPr>
        </p:nvGraphicFramePr>
        <p:xfrm>
          <a:off x="457200" y="2309092"/>
          <a:ext cx="7670800" cy="408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6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32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Presented the pipeline analysis tool implemented in Vivado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Implemented and evaluated automatic pipeline insertion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Demonstrated its potential on a representative set of designs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Results are within 10% of theoretical optimal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Showed that the UltraScale / UltraScale+ architectures handle well highly pipelined designs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33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548640"/>
          </a:xfrm>
        </p:spPr>
        <p:txBody>
          <a:bodyPr>
            <a:noAutofit/>
          </a:bodyPr>
          <a:lstStyle/>
          <a:p>
            <a:r>
              <a:rPr lang="en-US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9171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34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74" y="2803655"/>
            <a:ext cx="4096733" cy="12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4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1"/>
            <a:ext cx="8229600" cy="1607436"/>
          </a:xfrm>
        </p:spPr>
        <p:txBody>
          <a:bodyPr/>
          <a:lstStyle/>
          <a:p>
            <a:r>
              <a:rPr lang="en-US" dirty="0" smtClean="0"/>
              <a:t>Pipelining can reduce the length of critical paths</a:t>
            </a:r>
          </a:p>
          <a:p>
            <a:pPr lvl="1"/>
            <a:r>
              <a:rPr lang="en-US" dirty="0" smtClean="0"/>
              <a:t>Improve </a:t>
            </a:r>
            <a:r>
              <a:rPr lang="en-US" dirty="0" err="1" smtClean="0"/>
              <a:t>FMax</a:t>
            </a:r>
            <a:endParaRPr lang="en-US" dirty="0" smtClean="0"/>
          </a:p>
          <a:p>
            <a:pPr lvl="1"/>
            <a:r>
              <a:rPr lang="en-US" dirty="0" smtClean="0"/>
              <a:t>Add extra cycles of latency</a:t>
            </a:r>
          </a:p>
          <a:p>
            <a:pPr lvl="1"/>
            <a:r>
              <a:rPr lang="en-US" dirty="0" smtClean="0"/>
              <a:t>Need to balance pipeline registers to preserve functionality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5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822960"/>
          </a:xfrm>
        </p:spPr>
        <p:txBody>
          <a:bodyPr>
            <a:no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does pipelining help?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08960"/>
            <a:ext cx="2678382" cy="321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91840"/>
            <a:ext cx="3236907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7152"/>
            <a:ext cx="3840480" cy="1005840"/>
          </a:xfrm>
        </p:spPr>
        <p:txBody>
          <a:bodyPr/>
          <a:lstStyle/>
          <a:p>
            <a:r>
              <a:rPr lang="en-US" dirty="0" smtClean="0"/>
              <a:t>Loops cannot be pipelined</a:t>
            </a:r>
          </a:p>
          <a:p>
            <a:pPr lvl="1"/>
            <a:r>
              <a:rPr lang="en-US" dirty="0" err="1" smtClean="0"/>
              <a:t>FMax</a:t>
            </a:r>
            <a:r>
              <a:rPr lang="en-US" dirty="0" smtClean="0"/>
              <a:t> improvement is limited by the slowest loop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9551"/>
            <a:ext cx="8229600" cy="822960"/>
          </a:xfrm>
        </p:spPr>
        <p:txBody>
          <a:bodyPr>
            <a:noAutofit/>
          </a:bodyPr>
          <a:lstStyle/>
          <a:p>
            <a:r>
              <a:rPr lang="en-US" dirty="0"/>
              <a:t>L</a:t>
            </a:r>
            <a:r>
              <a:rPr lang="en-US" dirty="0" smtClean="0"/>
              <a:t>imitations of pipelining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3198634"/>
            <a:ext cx="8229600" cy="896288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2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lang="en-US"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213" indent="-347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Initial state in the presence of loops need to be adjusted</a:t>
            </a:r>
          </a:p>
          <a:p>
            <a:pPr lvl="1"/>
            <a:r>
              <a:rPr lang="en-US" kern="0" dirty="0" smtClean="0"/>
              <a:t>In most practical applications this requires minor modifications to the design </a:t>
            </a:r>
            <a:endParaRPr lang="en-US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88720"/>
            <a:ext cx="4344753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297680"/>
            <a:ext cx="39527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7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pipeline analysis in Vivado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Pipeline Analysis in Vivado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44CAAAB-C0AA-4EAF-BBEF-2C436BC4675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99" name="Group 98"/>
          <p:cNvGrpSpPr>
            <a:grpSpLocks noChangeAspect="1"/>
          </p:cNvGrpSpPr>
          <p:nvPr/>
        </p:nvGrpSpPr>
        <p:grpSpPr>
          <a:xfrm>
            <a:off x="5486400" y="3383280"/>
            <a:ext cx="3333294" cy="2926080"/>
            <a:chOff x="3662082" y="1891553"/>
            <a:chExt cx="4534255" cy="3980329"/>
          </a:xfrm>
        </p:grpSpPr>
        <p:grpSp>
          <p:nvGrpSpPr>
            <p:cNvPr id="100" name="Group 99"/>
            <p:cNvGrpSpPr/>
            <p:nvPr/>
          </p:nvGrpSpPr>
          <p:grpSpPr>
            <a:xfrm>
              <a:off x="3769385" y="2026604"/>
              <a:ext cx="4125834" cy="3472856"/>
              <a:chOff x="3769385" y="2026604"/>
              <a:chExt cx="4125834" cy="3472856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5880845" y="2026604"/>
                <a:ext cx="1129553" cy="933137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 rot="20876456">
                <a:off x="6054752" y="3000779"/>
                <a:ext cx="1059647" cy="1455946"/>
              </a:xfrm>
              <a:prstGeom prst="ellipse">
                <a:avLst/>
              </a:prstGeom>
              <a:solidFill>
                <a:srgbClr val="FF0000">
                  <a:alpha val="40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36" name="Isosceles Triangle 135"/>
              <p:cNvSpPr/>
              <p:nvPr/>
            </p:nvSpPr>
            <p:spPr bwMode="auto">
              <a:xfrm rot="20919029">
                <a:off x="3769385" y="3998973"/>
                <a:ext cx="4125834" cy="1500487"/>
              </a:xfrm>
              <a:prstGeom prst="triangle">
                <a:avLst>
                  <a:gd name="adj" fmla="val 43708"/>
                </a:avLst>
              </a:prstGeom>
              <a:solidFill>
                <a:srgbClr val="FF0000">
                  <a:alpha val="40000"/>
                </a:srgb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662082" y="2632903"/>
              <a:ext cx="4401670" cy="2913532"/>
              <a:chOff x="3662082" y="2632903"/>
              <a:chExt cx="4401670" cy="2913532"/>
            </a:xfrm>
          </p:grpSpPr>
          <p:sp>
            <p:nvSpPr>
              <p:cNvPr id="109" name="Oval 108"/>
              <p:cNvSpPr/>
              <p:nvPr/>
            </p:nvSpPr>
            <p:spPr bwMode="auto">
              <a:xfrm>
                <a:off x="7364506" y="4909940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7785846" y="3663846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6306670" y="2632903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6584576" y="4138978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>
                <a:off x="6306670" y="3170787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4450976" y="3663846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5356411" y="4300342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3662082" y="4354129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4450976" y="5277493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4823012" y="2901845"/>
                <a:ext cx="277906" cy="268942"/>
              </a:xfrm>
              <a:prstGeom prst="ellipse">
                <a:avLst/>
              </a:prstGeom>
              <a:solidFill>
                <a:srgbClr val="008CA8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charset="0"/>
                </a:endParaRPr>
              </a:p>
            </p:txBody>
          </p:sp>
          <p:cxnSp>
            <p:nvCxnSpPr>
              <p:cNvPr id="119" name="Straight Arrow Connector 118"/>
              <p:cNvCxnSpPr>
                <a:stCxn id="116" idx="7"/>
                <a:endCxn id="114" idx="3"/>
              </p:cNvCxnSpPr>
              <p:nvPr/>
            </p:nvCxnSpPr>
            <p:spPr bwMode="auto">
              <a:xfrm flipV="1">
                <a:off x="3899290" y="3893402"/>
                <a:ext cx="592384" cy="500113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0" name="Straight Arrow Connector 119"/>
              <p:cNvCxnSpPr>
                <a:stCxn id="114" idx="7"/>
                <a:endCxn id="118" idx="3"/>
              </p:cNvCxnSpPr>
              <p:nvPr/>
            </p:nvCxnSpPr>
            <p:spPr bwMode="auto">
              <a:xfrm flipV="1">
                <a:off x="4688184" y="3131401"/>
                <a:ext cx="175526" cy="571831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1" name="Straight Arrow Connector 120"/>
              <p:cNvCxnSpPr>
                <a:stCxn id="114" idx="7"/>
                <a:endCxn id="113" idx="2"/>
              </p:cNvCxnSpPr>
              <p:nvPr/>
            </p:nvCxnSpPr>
            <p:spPr bwMode="auto">
              <a:xfrm flipV="1">
                <a:off x="4688184" y="3305258"/>
                <a:ext cx="1618486" cy="397974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2" name="Straight Arrow Connector 121"/>
              <p:cNvCxnSpPr>
                <a:stCxn id="116" idx="6"/>
                <a:endCxn id="115" idx="2"/>
              </p:cNvCxnSpPr>
              <p:nvPr/>
            </p:nvCxnSpPr>
            <p:spPr bwMode="auto">
              <a:xfrm flipV="1">
                <a:off x="3939988" y="4434813"/>
                <a:ext cx="1416423" cy="53787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3" name="Straight Arrow Connector 122"/>
              <p:cNvCxnSpPr>
                <a:stCxn id="118" idx="6"/>
                <a:endCxn id="113" idx="1"/>
              </p:cNvCxnSpPr>
              <p:nvPr/>
            </p:nvCxnSpPr>
            <p:spPr bwMode="auto">
              <a:xfrm>
                <a:off x="5100918" y="3036316"/>
                <a:ext cx="1246450" cy="173857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4" name="Straight Arrow Connector 123"/>
              <p:cNvCxnSpPr>
                <a:stCxn id="118" idx="7"/>
                <a:endCxn id="111" idx="2"/>
              </p:cNvCxnSpPr>
              <p:nvPr/>
            </p:nvCxnSpPr>
            <p:spPr bwMode="auto">
              <a:xfrm flipV="1">
                <a:off x="5060220" y="2767374"/>
                <a:ext cx="1246450" cy="173857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5" name="Straight Arrow Connector 124"/>
              <p:cNvCxnSpPr>
                <a:stCxn id="117" idx="7"/>
                <a:endCxn id="115" idx="3"/>
              </p:cNvCxnSpPr>
              <p:nvPr/>
            </p:nvCxnSpPr>
            <p:spPr bwMode="auto">
              <a:xfrm flipV="1">
                <a:off x="4688184" y="4529898"/>
                <a:ext cx="708925" cy="786981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6" name="Straight Arrow Connector 125"/>
              <p:cNvCxnSpPr>
                <a:stCxn id="111" idx="6"/>
                <a:endCxn id="110" idx="1"/>
              </p:cNvCxnSpPr>
              <p:nvPr/>
            </p:nvCxnSpPr>
            <p:spPr bwMode="auto">
              <a:xfrm>
                <a:off x="6584576" y="2767374"/>
                <a:ext cx="1241968" cy="935858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7" name="Straight Arrow Connector 126"/>
              <p:cNvCxnSpPr>
                <a:stCxn id="112" idx="7"/>
                <a:endCxn id="110" idx="3"/>
              </p:cNvCxnSpPr>
              <p:nvPr/>
            </p:nvCxnSpPr>
            <p:spPr bwMode="auto">
              <a:xfrm flipV="1">
                <a:off x="6821784" y="3893402"/>
                <a:ext cx="1004760" cy="284962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8" name="Straight Arrow Connector 127"/>
              <p:cNvCxnSpPr>
                <a:stCxn id="109" idx="7"/>
                <a:endCxn id="110" idx="4"/>
              </p:cNvCxnSpPr>
              <p:nvPr/>
            </p:nvCxnSpPr>
            <p:spPr bwMode="auto">
              <a:xfrm flipV="1">
                <a:off x="7601714" y="3932788"/>
                <a:ext cx="323085" cy="1016538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9" name="Straight Arrow Connector 128"/>
              <p:cNvCxnSpPr>
                <a:stCxn id="115" idx="6"/>
                <a:endCxn id="109" idx="2"/>
              </p:cNvCxnSpPr>
              <p:nvPr/>
            </p:nvCxnSpPr>
            <p:spPr bwMode="auto">
              <a:xfrm>
                <a:off x="5634317" y="4434813"/>
                <a:ext cx="1730189" cy="609598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0" name="Straight Arrow Connector 129"/>
              <p:cNvCxnSpPr>
                <a:stCxn id="109" idx="3"/>
                <a:endCxn id="117" idx="6"/>
              </p:cNvCxnSpPr>
              <p:nvPr/>
            </p:nvCxnSpPr>
            <p:spPr bwMode="auto">
              <a:xfrm flipH="1">
                <a:off x="4728882" y="5139496"/>
                <a:ext cx="2676322" cy="272468"/>
              </a:xfrm>
              <a:prstGeom prst="straightConnector1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1" name="Curved Connector 130"/>
              <p:cNvCxnSpPr>
                <a:stCxn id="111" idx="6"/>
                <a:endCxn id="111" idx="2"/>
              </p:cNvCxnSpPr>
              <p:nvPr/>
            </p:nvCxnSpPr>
            <p:spPr bwMode="auto">
              <a:xfrm flipH="1">
                <a:off x="6306670" y="2767374"/>
                <a:ext cx="277906" cy="12700"/>
              </a:xfrm>
              <a:prstGeom prst="curvedConnector5">
                <a:avLst>
                  <a:gd name="adj1" fmla="val -82258"/>
                  <a:gd name="adj2" fmla="val -4976472"/>
                  <a:gd name="adj3" fmla="val 182258"/>
                </a:avLst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2" name="Curved Connector 131"/>
              <p:cNvCxnSpPr>
                <a:stCxn id="112" idx="7"/>
                <a:endCxn id="113" idx="6"/>
              </p:cNvCxnSpPr>
              <p:nvPr/>
            </p:nvCxnSpPr>
            <p:spPr bwMode="auto">
              <a:xfrm rot="16200000" flipV="1">
                <a:off x="6266627" y="3623207"/>
                <a:ext cx="873106" cy="237208"/>
              </a:xfrm>
              <a:prstGeom prst="curvedConnector2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3" name="Curved Connector 132"/>
              <p:cNvCxnSpPr>
                <a:stCxn id="113" idx="4"/>
                <a:endCxn id="112" idx="2"/>
              </p:cNvCxnSpPr>
              <p:nvPr/>
            </p:nvCxnSpPr>
            <p:spPr bwMode="auto">
              <a:xfrm rot="16200000" flipH="1">
                <a:off x="6098239" y="3787112"/>
                <a:ext cx="833720" cy="138953"/>
              </a:xfrm>
              <a:prstGeom prst="curvedConnector2">
                <a:avLst/>
              </a:prstGeom>
              <a:solidFill>
                <a:srgbClr val="EC891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02" name="Group 101"/>
            <p:cNvGrpSpPr/>
            <p:nvPr/>
          </p:nvGrpSpPr>
          <p:grpSpPr>
            <a:xfrm>
              <a:off x="4728882" y="2767374"/>
              <a:ext cx="2676322" cy="2644590"/>
              <a:chOff x="4728882" y="2767374"/>
              <a:chExt cx="2676322" cy="2644590"/>
            </a:xfrm>
          </p:grpSpPr>
          <p:cxnSp>
            <p:nvCxnSpPr>
              <p:cNvPr id="106" name="Straight Arrow Connector 105"/>
              <p:cNvCxnSpPr>
                <a:stCxn id="109" idx="3"/>
                <a:endCxn id="117" idx="6"/>
              </p:cNvCxnSpPr>
              <p:nvPr/>
            </p:nvCxnSpPr>
            <p:spPr bwMode="auto">
              <a:xfrm flipH="1">
                <a:off x="4728882" y="5139496"/>
                <a:ext cx="2676322" cy="272468"/>
              </a:xfrm>
              <a:prstGeom prst="straightConnector1">
                <a:avLst/>
              </a:prstGeom>
              <a:solidFill>
                <a:srgbClr val="EC891D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7" name="Curved Connector 106"/>
              <p:cNvCxnSpPr>
                <a:stCxn id="111" idx="6"/>
                <a:endCxn id="111" idx="2"/>
              </p:cNvCxnSpPr>
              <p:nvPr/>
            </p:nvCxnSpPr>
            <p:spPr bwMode="auto">
              <a:xfrm flipH="1">
                <a:off x="6306670" y="2767374"/>
                <a:ext cx="277906" cy="12700"/>
              </a:xfrm>
              <a:prstGeom prst="curvedConnector5">
                <a:avLst>
                  <a:gd name="adj1" fmla="val -82258"/>
                  <a:gd name="adj2" fmla="val -4976465"/>
                  <a:gd name="adj3" fmla="val 182258"/>
                </a:avLst>
              </a:prstGeom>
              <a:solidFill>
                <a:srgbClr val="EC891D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8" name="Curved Connector 107"/>
              <p:cNvCxnSpPr/>
              <p:nvPr/>
            </p:nvCxnSpPr>
            <p:spPr bwMode="auto">
              <a:xfrm rot="16200000" flipV="1">
                <a:off x="6266627" y="3610148"/>
                <a:ext cx="873106" cy="237208"/>
              </a:xfrm>
              <a:prstGeom prst="curvedConnector2">
                <a:avLst/>
              </a:prstGeom>
              <a:solidFill>
                <a:srgbClr val="EC891D"/>
              </a:solidFill>
              <a:ln w="28575" cap="flat" cmpd="sng" algn="ctr">
                <a:solidFill>
                  <a:srgbClr val="EE342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03" name="Freeform 102"/>
            <p:cNvSpPr/>
            <p:nvPr/>
          </p:nvSpPr>
          <p:spPr bwMode="auto">
            <a:xfrm>
              <a:off x="3662082" y="2842622"/>
              <a:ext cx="499759" cy="2671483"/>
            </a:xfrm>
            <a:custGeom>
              <a:avLst/>
              <a:gdLst>
                <a:gd name="connsiteX0" fmla="*/ 98611 w 499759"/>
                <a:gd name="connsiteY0" fmla="*/ 0 h 2671483"/>
                <a:gd name="connsiteX1" fmla="*/ 439270 w 499759"/>
                <a:gd name="connsiteY1" fmla="*/ 1057835 h 2671483"/>
                <a:gd name="connsiteX2" fmla="*/ 457200 w 499759"/>
                <a:gd name="connsiteY2" fmla="*/ 1882588 h 2671483"/>
                <a:gd name="connsiteX3" fmla="*/ 0 w 499759"/>
                <a:gd name="connsiteY3" fmla="*/ 2671483 h 26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59" h="2671483">
                  <a:moveTo>
                    <a:pt x="98611" y="0"/>
                  </a:moveTo>
                  <a:cubicBezTo>
                    <a:pt x="239058" y="372035"/>
                    <a:pt x="379505" y="744070"/>
                    <a:pt x="439270" y="1057835"/>
                  </a:cubicBezTo>
                  <a:cubicBezTo>
                    <a:pt x="499035" y="1371600"/>
                    <a:pt x="530412" y="1613647"/>
                    <a:pt x="457200" y="1882588"/>
                  </a:cubicBezTo>
                  <a:cubicBezTo>
                    <a:pt x="383988" y="2151529"/>
                    <a:pt x="191994" y="2411506"/>
                    <a:pt x="0" y="2671483"/>
                  </a:cubicBez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7456750" y="2125619"/>
              <a:ext cx="739587" cy="2823707"/>
            </a:xfrm>
            <a:custGeom>
              <a:avLst/>
              <a:gdLst>
                <a:gd name="connsiteX0" fmla="*/ 254899 w 819676"/>
                <a:gd name="connsiteY0" fmla="*/ 0 h 2796988"/>
                <a:gd name="connsiteX1" fmla="*/ 3888 w 819676"/>
                <a:gd name="connsiteY1" fmla="*/ 1479176 h 2796988"/>
                <a:gd name="connsiteX2" fmla="*/ 156288 w 819676"/>
                <a:gd name="connsiteY2" fmla="*/ 2187388 h 2796988"/>
                <a:gd name="connsiteX3" fmla="*/ 819676 w 819676"/>
                <a:gd name="connsiteY3" fmla="*/ 2796988 h 279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676" h="2796988">
                  <a:moveTo>
                    <a:pt x="254899" y="0"/>
                  </a:moveTo>
                  <a:cubicBezTo>
                    <a:pt x="137611" y="557306"/>
                    <a:pt x="20323" y="1114612"/>
                    <a:pt x="3888" y="1479176"/>
                  </a:cubicBezTo>
                  <a:cubicBezTo>
                    <a:pt x="-12547" y="1843740"/>
                    <a:pt x="20323" y="1967753"/>
                    <a:pt x="156288" y="2187388"/>
                  </a:cubicBezTo>
                  <a:cubicBezTo>
                    <a:pt x="292253" y="2407023"/>
                    <a:pt x="555964" y="2602005"/>
                    <a:pt x="819676" y="2796988"/>
                  </a:cubicBez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3666565" y="1891553"/>
              <a:ext cx="1837418" cy="3980329"/>
            </a:xfrm>
            <a:custGeom>
              <a:avLst/>
              <a:gdLst>
                <a:gd name="connsiteX0" fmla="*/ 1801906 w 1837418"/>
                <a:gd name="connsiteY0" fmla="*/ 0 h 3980329"/>
                <a:gd name="connsiteX1" fmla="*/ 1810870 w 1837418"/>
                <a:gd name="connsiteY1" fmla="*/ 1380565 h 3980329"/>
                <a:gd name="connsiteX2" fmla="*/ 1506070 w 1837418"/>
                <a:gd name="connsiteY2" fmla="*/ 2079812 h 3980329"/>
                <a:gd name="connsiteX3" fmla="*/ 0 w 1837418"/>
                <a:gd name="connsiteY3" fmla="*/ 3980329 h 398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7418" h="3980329">
                  <a:moveTo>
                    <a:pt x="1801906" y="0"/>
                  </a:moveTo>
                  <a:cubicBezTo>
                    <a:pt x="1831041" y="516965"/>
                    <a:pt x="1860176" y="1033930"/>
                    <a:pt x="1810870" y="1380565"/>
                  </a:cubicBezTo>
                  <a:cubicBezTo>
                    <a:pt x="1761564" y="1727200"/>
                    <a:pt x="1807882" y="1646518"/>
                    <a:pt x="1506070" y="2079812"/>
                  </a:cubicBezTo>
                  <a:cubicBezTo>
                    <a:pt x="1204258" y="2513106"/>
                    <a:pt x="602129" y="3246717"/>
                    <a:pt x="0" y="3980329"/>
                  </a:cubicBezTo>
                </a:path>
              </a:pathLst>
            </a:custGeom>
            <a:noFill/>
            <a:ln w="381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4023360" y="1097280"/>
            <a:ext cx="4572000" cy="1828800"/>
          </a:xfrm>
        </p:spPr>
        <p:txBody>
          <a:bodyPr/>
          <a:lstStyle/>
          <a:p>
            <a:r>
              <a:rPr lang="en-US" sz="1400" dirty="0" smtClean="0"/>
              <a:t>New automatic pipeline analysis</a:t>
            </a:r>
          </a:p>
          <a:p>
            <a:pPr lvl="1"/>
            <a:r>
              <a:rPr lang="en-US" sz="1200" dirty="0" smtClean="0"/>
              <a:t>Automatically analyses design at any SPR stage</a:t>
            </a:r>
            <a:endParaRPr lang="en-US" sz="900" dirty="0" smtClean="0"/>
          </a:p>
          <a:p>
            <a:r>
              <a:rPr lang="en-US" sz="1400" dirty="0" smtClean="0"/>
              <a:t>Enables rapid design exploration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dirty="0" smtClean="0"/>
              <a:t>Suggests most efficient places to insert registers in RTL</a:t>
            </a:r>
            <a:endParaRPr lang="en-US" sz="1000" dirty="0"/>
          </a:p>
          <a:p>
            <a:r>
              <a:rPr lang="en-US" sz="1400" dirty="0" smtClean="0"/>
              <a:t>Backward-compatible</a:t>
            </a:r>
          </a:p>
          <a:p>
            <a:pPr lvl="1"/>
            <a:r>
              <a:rPr lang="en-US" sz="1200" dirty="0" smtClean="0"/>
              <a:t>7-series, UltraScale, UltraScale+</a:t>
            </a:r>
            <a:endParaRPr lang="en-US" sz="1400" dirty="0"/>
          </a:p>
          <a:p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371600" y="2560320"/>
            <a:ext cx="3383280" cy="1828800"/>
            <a:chOff x="1828800" y="2286000"/>
            <a:chExt cx="3383280" cy="1828800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3200400" y="2971800"/>
              <a:ext cx="2011680" cy="457200"/>
            </a:xfrm>
            <a:prstGeom prst="roundRect">
              <a:avLst/>
            </a:prstGeom>
            <a:solidFill>
              <a:srgbClr val="FFFF00"/>
            </a:solidFill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Pipeline analysis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828800" y="2286000"/>
              <a:ext cx="1371600" cy="1828800"/>
              <a:chOff x="1828800" y="2286000"/>
              <a:chExt cx="1371600" cy="1828800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2926080" y="2286000"/>
                <a:ext cx="0" cy="18288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flipH="1">
                <a:off x="1829847" y="2286000"/>
                <a:ext cx="1097280" cy="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6" name="Straight Arrow Connector 85"/>
              <p:cNvCxnSpPr/>
              <p:nvPr/>
            </p:nvCxnSpPr>
            <p:spPr bwMode="auto">
              <a:xfrm flipH="1">
                <a:off x="1828800" y="3200400"/>
                <a:ext cx="1371600" cy="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7" name="Straight Arrow Connector 86"/>
              <p:cNvCxnSpPr/>
              <p:nvPr/>
            </p:nvCxnSpPr>
            <p:spPr bwMode="auto">
              <a:xfrm flipH="1">
                <a:off x="1828800" y="4114800"/>
                <a:ext cx="1097280" cy="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28" name="Group 27"/>
          <p:cNvGrpSpPr/>
          <p:nvPr/>
        </p:nvGrpSpPr>
        <p:grpSpPr>
          <a:xfrm>
            <a:off x="457200" y="1828800"/>
            <a:ext cx="1645920" cy="4114800"/>
            <a:chOff x="914400" y="1371600"/>
            <a:chExt cx="1645920" cy="4114800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914400" y="1371600"/>
              <a:ext cx="164592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Synthesis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 bwMode="auto">
            <a:xfrm>
              <a:off x="914400" y="2286000"/>
              <a:ext cx="164592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Place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47" idx="2"/>
              <a:endCxn id="59" idx="0"/>
            </p:cNvCxnSpPr>
            <p:nvPr/>
          </p:nvCxnSpPr>
          <p:spPr bwMode="auto">
            <a:xfrm>
              <a:off x="1737360" y="18288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7" name="Straight Arrow Connector 56"/>
            <p:cNvCxnSpPr>
              <a:stCxn id="59" idx="2"/>
              <a:endCxn id="58" idx="0"/>
            </p:cNvCxnSpPr>
            <p:nvPr/>
          </p:nvCxnSpPr>
          <p:spPr bwMode="auto">
            <a:xfrm>
              <a:off x="1737360" y="27432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58" name="Rounded Rectangle 57"/>
            <p:cNvSpPr/>
            <p:nvPr/>
          </p:nvSpPr>
          <p:spPr bwMode="auto">
            <a:xfrm>
              <a:off x="914400" y="3200400"/>
              <a:ext cx="164592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Route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5" name="Rounded Rectangle 54"/>
            <p:cNvSpPr/>
            <p:nvPr/>
          </p:nvSpPr>
          <p:spPr bwMode="auto">
            <a:xfrm>
              <a:off x="914400" y="4114800"/>
              <a:ext cx="1645920" cy="457200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Report </a:t>
              </a:r>
              <a:r>
                <a:rPr lang="en-US" dirty="0" smtClean="0">
                  <a:solidFill>
                    <a:srgbClr val="000000"/>
                  </a:solidFill>
                </a:rPr>
                <a:t>timing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8" idx="2"/>
              <a:endCxn id="55" idx="0"/>
            </p:cNvCxnSpPr>
            <p:nvPr/>
          </p:nvCxnSpPr>
          <p:spPr bwMode="auto">
            <a:xfrm>
              <a:off x="1737360" y="36576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54" name="Rounded Rectangle 53"/>
            <p:cNvSpPr/>
            <p:nvPr/>
          </p:nvSpPr>
          <p:spPr bwMode="auto">
            <a:xfrm>
              <a:off x="914400" y="5029200"/>
              <a:ext cx="164592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Bit-stream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3" name="Straight Arrow Connector 92"/>
            <p:cNvCxnSpPr>
              <a:stCxn id="55" idx="2"/>
              <a:endCxn id="54" idx="0"/>
            </p:cNvCxnSpPr>
            <p:nvPr/>
          </p:nvCxnSpPr>
          <p:spPr bwMode="auto">
            <a:xfrm>
              <a:off x="1737360" y="4572000"/>
              <a:ext cx="0" cy="457200"/>
            </a:xfrm>
            <a:prstGeom prst="straightConnector1">
              <a:avLst/>
            </a:prstGeom>
            <a:solidFill>
              <a:schemeClr val="tx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sp>
        <p:nvSpPr>
          <p:cNvPr id="38" name="Right Arrow 37"/>
          <p:cNvSpPr/>
          <p:nvPr/>
        </p:nvSpPr>
        <p:spPr bwMode="auto">
          <a:xfrm rot="1200000">
            <a:off x="5026614" y="3657600"/>
            <a:ext cx="936783" cy="274320"/>
          </a:xfrm>
          <a:prstGeom prst="rightArrow">
            <a:avLst/>
          </a:prstGeom>
          <a:solidFill>
            <a:srgbClr val="00B05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89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Pipeline Analysis in Vivado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44CAAAB-C0AA-4EAF-BBEF-2C436BC467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365760" y="1190743"/>
            <a:ext cx="8246854" cy="905686"/>
          </a:xfrm>
        </p:spPr>
        <p:txBody>
          <a:bodyPr/>
          <a:lstStyle/>
          <a:p>
            <a:r>
              <a:rPr lang="en-US" sz="1800" dirty="0" smtClean="0"/>
              <a:t>The tool interface is a TCL command: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report_pipeline_a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nalysis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cell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 [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clocks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 [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max_added_latency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[-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report_loops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65760" y="2743200"/>
            <a:ext cx="8246854" cy="109728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lang="en-US"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303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lang="en-US"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213" indent="-347663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06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178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3750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32225" indent="-17462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Report several key metrics (</a:t>
            </a:r>
            <a:r>
              <a:rPr lang="en-US" sz="1800" kern="0" dirty="0" err="1" smtClean="0"/>
              <a:t>FMax</a:t>
            </a:r>
            <a:r>
              <a:rPr lang="en-US" sz="1800" kern="0" dirty="0" smtClean="0"/>
              <a:t> increase, WNS, register count)</a:t>
            </a:r>
          </a:p>
          <a:p>
            <a:pPr lvl="1"/>
            <a:r>
              <a:rPr lang="en-US" sz="1600" kern="0" dirty="0" smtClean="0"/>
              <a:t>for each clock domain</a:t>
            </a:r>
          </a:p>
          <a:p>
            <a:pPr lvl="1"/>
            <a:r>
              <a:rPr lang="en-US" sz="1600" kern="0" dirty="0" smtClean="0"/>
              <a:t>for each added stage of latency</a:t>
            </a:r>
            <a:r>
              <a:rPr lang="en-US" sz="1200" kern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kern="0" dirty="0" smtClean="0">
                <a:latin typeface="Courier New" pitchFamily="49" charset="0"/>
                <a:cs typeface="Courier New" pitchFamily="49" charset="0"/>
              </a:rPr>
            </a:br>
            <a:endParaRPr lang="en-US" sz="1200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800" kern="0" dirty="0" smtClean="0"/>
          </a:p>
          <a:p>
            <a:pPr marL="0" indent="0">
              <a:buFont typeface="Wingdings" pitchFamily="2" charset="2"/>
              <a:buNone/>
            </a:pPr>
            <a:endParaRPr lang="en-US" sz="1800" kern="0" dirty="0"/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274320" y="4114800"/>
            <a:ext cx="8590813" cy="1923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+-----------------+---------------+------------------+------------------+------------------+-----------+----------------+----------------+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Clock           | Added Latency | Ideal </a:t>
            </a:r>
            <a:r>
              <a:rPr lang="en-US" sz="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Fmax</a:t>
            </a: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(MHz) | Ideal Delay (ns) | Requirement (ns) | WNS (ns)* | Added Pipe </a:t>
            </a:r>
            <a:r>
              <a:rPr lang="en-US" sz="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Total Pipe </a:t>
            </a:r>
            <a:r>
              <a:rPr lang="en-US" sz="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</a:t>
            </a:r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+-----------------+---------------+------------------+------------------+------------------+-----------+----------------+----------------+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SYS_CLK         |       0       |      349.00      |       2.87       |       2.31       |   -0.56   |       n/a      |        0       |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+-----------------+---------------+------------------+------------------+------------------+-----------+----------------+----------------+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SYS_CLK         |       1       |      354.69      |       2.82       |       2.31       |   -0.51   |      7693      |      7693      |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+-----------------+---------------+------------------+------------------+------------------+-----------+----------------+----------------+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SYS_CLK         |       2       |      356.97      |       2.80       |       2.31       |   -0.49   |      5213      |      12906     |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+-----------------+---------------+------------------+------------------+------------------+-----------+----------------+----------------+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SYS_CLK         |       3       |      364.78      |       2.74       |       2.31       |   -0.43   |      3613      |      16519     |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+-----------------+---------------+------------------+------------------+------------------+-----------+----------------+----------------+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SYS_CLK         |       4       |      366.12      |       2.73       |       2.31       |   -0.42   |      7348      |      23867     |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+-----------------+---------------+------------------+------------------+------------------+-----------+----------------+----------------+</a:t>
            </a:r>
          </a:p>
          <a:p>
            <a:r>
              <a:rPr lang="en-US" sz="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SYS_CLK         |       5       |      537.24      |       1.86       |       2.31       |    0.45   |      20348     |      44215     |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+-----------------+---------------+------------------+------------------+------------------+-----------+----------------+----------------+</a:t>
            </a:r>
            <a:endParaRPr lang="en-US" sz="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6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Xilinx_All_Programmable_Template_08-01-12">
  <a:themeElements>
    <a:clrScheme name="Xilinx All Programmable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6D7076"/>
      </a:accent3>
      <a:accent4>
        <a:srgbClr val="3F3F3F"/>
      </a:accent4>
      <a:accent5>
        <a:srgbClr val="D9DA56"/>
      </a:accent5>
      <a:accent6>
        <a:srgbClr val="8B8D09"/>
      </a:accent6>
      <a:hlink>
        <a:srgbClr val="008CA8"/>
      </a:hlink>
      <a:folHlink>
        <a:srgbClr val="004654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>
          <a:lnSpc>
            <a:spcPct val="100000"/>
          </a:lnSpc>
          <a:defRPr kern="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4_3.pptx" id="{FB044881-3FB6-4783-B698-BD6A32671889}" vid="{BA976BFF-C6DA-4068-8A06-B89547FD2B0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.pptx" id="{FB044881-3FB6-4783-B698-BD6A32671889}" vid="{DDF34581-1240-48DF-A86D-D243C9D7A22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DE4EDA1662A54EBBC1551524C1EEFE" ma:contentTypeVersion="0" ma:contentTypeDescription="Create a new document." ma:contentTypeScope="" ma:versionID="4f26dedca2dadd2026fff31b2e176c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2A5AE8-4496-442F-AB48-D9F097ED9CE5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83C818-202E-433A-AB0F-E6009DDEF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DBC8C0-1883-46CA-A127-FD7F50D25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Xilinx_standard_size_091015</Template>
  <TotalTime>34821</TotalTime>
  <Words>1113</Words>
  <Application>Microsoft Office PowerPoint</Application>
  <PresentationFormat>On-screen Show (4:3)</PresentationFormat>
  <Paragraphs>422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Courier New</vt:lpstr>
      <vt:lpstr>Wingdings</vt:lpstr>
      <vt:lpstr>1_Xilinx_All_Programmable_Template_08-01-12</vt:lpstr>
      <vt:lpstr>Custom Design</vt:lpstr>
      <vt:lpstr>Automated Extra Pipeline Analysis of Applications mapped to Xilinx UltraScale+ FPGAs</vt:lpstr>
      <vt:lpstr>Automated Extra Pipeline Analysis of Applications mapped to Xilinx UltraScale+ FPGAs</vt:lpstr>
      <vt:lpstr>PowerPoint Presentation</vt:lpstr>
      <vt:lpstr>Introduction</vt:lpstr>
      <vt:lpstr>How does pipelining help?</vt:lpstr>
      <vt:lpstr>Limitations of pipelining</vt:lpstr>
      <vt:lpstr>Automatic pipeline analysis in Vivado</vt:lpstr>
      <vt:lpstr>Automatic Pipeline Analysis in Vivado</vt:lpstr>
      <vt:lpstr>Automatic Pipeline Analysis in Vivado</vt:lpstr>
      <vt:lpstr>Automatic pipeline insertion</vt:lpstr>
      <vt:lpstr>Automatic Pipeline Insertion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Building a pipeline stage</vt:lpstr>
      <vt:lpstr>Experimental results</vt:lpstr>
      <vt:lpstr>Experimental setup</vt:lpstr>
      <vt:lpstr>Computing potential FMax gain of pipelining</vt:lpstr>
      <vt:lpstr>Achieved FMax gain with automatic pipelining</vt:lpstr>
      <vt:lpstr>Register utilization for pipelining</vt:lpstr>
      <vt:lpstr>Pipelining data across different architectures</vt:lpstr>
      <vt:lpstr>Conclusion</vt:lpstr>
      <vt:lpstr>Concluding Remarks</vt:lpstr>
      <vt:lpstr>PowerPoint Presentation</vt:lpstr>
    </vt:vector>
  </TitlesOfParts>
  <Company>MyCompany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</dc:title>
  <dc:creator>Henri Fraisse</dc:creator>
  <cp:keywords>No Markings</cp:keywords>
  <cp:lastModifiedBy>Henri Fraisse</cp:lastModifiedBy>
  <cp:revision>238</cp:revision>
  <cp:lastPrinted>2016-08-28T15:45:51Z</cp:lastPrinted>
  <dcterms:created xsi:type="dcterms:W3CDTF">2016-06-03T22:25:38Z</dcterms:created>
  <dcterms:modified xsi:type="dcterms:W3CDTF">2016-08-31T00:17:15Z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fd5223c5-3a2e-4068-87e1-8051a21d287f</vt:lpwstr>
  </property>
  <property fmtid="{D5CDD505-2E9C-101B-9397-08002B2CF9AE}" pid="3" name="XilinxClassification">
    <vt:lpwstr>No Markings</vt:lpwstr>
  </property>
</Properties>
</file>